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60" r:id="rId1"/>
  </p:sldMasterIdLst>
  <p:notesMasterIdLst>
    <p:notesMasterId r:id="rId2"/>
  </p:notesMasterIdLst>
  <p:sldIdLst>
    <p:sldId id="290" r:id="rId3"/>
    <p:sldId id="291" r:id="rId4"/>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Lst>
  <p:sldSz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3563" autoAdjust="0"/>
  </p:normalViewPr>
  <p:slideViewPr>
    <p:cSldViewPr snapToGrid="0">
      <p:cViewPr varScale="1">
        <p:scale>
          <a:sx n="83" d="100"/>
          <a:sy n="83" d="100"/>
        </p:scale>
        <p:origin x="66" y="13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tableStyles" Target="tableStyles.xml"/><Relationship Id="rId52" Type="http://schemas.openxmlformats.org/officeDocument/2006/relationships/presProps" Target="presProps.xml"/><Relationship Id="rId5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121" name=""/>
        <p:cNvGrpSpPr/>
        <p:nvPr/>
      </p:nvGrpSpPr>
      <p:grpSpPr>
        <a:xfrm>
          <a:off x="0" y="0"/>
          <a:ext cx="0" cy="0"/>
          <a:chOff x="0" y="0"/>
          <a:chExt cx="0" cy="0"/>
        </a:xfrm>
      </p:grpSpPr>
      <p:sp>
        <p:nvSpPr>
          <p:cNvPr id="1048788"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89"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90"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91"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92"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93"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69" name=""/>
        <p:cNvGrpSpPr/>
        <p:nvPr/>
      </p:nvGrpSpPr>
      <p:grpSpPr>
        <a:xfrm>
          <a:off x="0" y="0"/>
          <a:ext cx="0" cy="0"/>
          <a:chOff x="0" y="0"/>
          <a:chExt cx="0" cy="0"/>
        </a:xfrm>
      </p:grpSpPr>
      <p:sp>
        <p:nvSpPr>
          <p:cNvPr id="104863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1048633" name="Subtitl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smtClean="0"/>
              <a:t>Click to edit Master subtitle style</a:t>
            </a:r>
            <a:endParaRPr lang="en-GB"/>
          </a:p>
        </p:txBody>
      </p:sp>
      <p:sp>
        <p:nvSpPr>
          <p:cNvPr id="1048634" name="Date Placeholder 3"/>
          <p:cNvSpPr>
            <a:spLocks noGrp="1"/>
          </p:cNvSpPr>
          <p:nvPr>
            <p:ph type="dt" sz="half" idx="10"/>
          </p:nvPr>
        </p:nvSpPr>
        <p:spPr/>
        <p:txBody>
          <a:bodyPr/>
          <a:p>
            <a:fld id="{F1DB9605-8863-4F1B-A937-D36A7D6CA6A2}" type="datetimeFigureOut">
              <a:rPr lang="en-GB" smtClean="0"/>
            </a:fld>
            <a:endParaRPr lang="en-GB"/>
          </a:p>
        </p:txBody>
      </p:sp>
      <p:sp>
        <p:nvSpPr>
          <p:cNvPr id="1048635" name="Footer Placeholder 4"/>
          <p:cNvSpPr>
            <a:spLocks noGrp="1"/>
          </p:cNvSpPr>
          <p:nvPr>
            <p:ph type="ftr" sz="quarter" idx="11"/>
          </p:nvPr>
        </p:nvSpPr>
        <p:spPr/>
        <p:txBody>
          <a:bodyPr/>
          <a:p>
            <a:endParaRPr lang="en-GB"/>
          </a:p>
        </p:txBody>
      </p:sp>
      <p:sp>
        <p:nvSpPr>
          <p:cNvPr id="1048636" name="Slide Number Placeholder 5"/>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18" name=""/>
        <p:cNvGrpSpPr/>
        <p:nvPr/>
      </p:nvGrpSpPr>
      <p:grpSpPr>
        <a:xfrm>
          <a:off x="0" y="0"/>
          <a:ext cx="0" cy="0"/>
          <a:chOff x="0" y="0"/>
          <a:chExt cx="0" cy="0"/>
        </a:xfrm>
      </p:grpSpPr>
      <p:sp>
        <p:nvSpPr>
          <p:cNvPr id="1048777" name="Title 1"/>
          <p:cNvSpPr>
            <a:spLocks noGrp="1"/>
          </p:cNvSpPr>
          <p:nvPr>
            <p:ph type="title"/>
          </p:nvPr>
        </p:nvSpPr>
        <p:spPr/>
        <p:txBody>
          <a:bodyPr/>
          <a:p>
            <a:r>
              <a:rPr lang="en-US" smtClean="0"/>
              <a:t>Click to edit Master title style</a:t>
            </a:r>
            <a:endParaRPr lang="en-GB"/>
          </a:p>
        </p:txBody>
      </p:sp>
      <p:sp>
        <p:nvSpPr>
          <p:cNvPr id="1048778"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779" name="Date Placeholder 3"/>
          <p:cNvSpPr>
            <a:spLocks noGrp="1"/>
          </p:cNvSpPr>
          <p:nvPr>
            <p:ph type="dt" sz="half" idx="10"/>
          </p:nvPr>
        </p:nvSpPr>
        <p:spPr/>
        <p:txBody>
          <a:bodyPr/>
          <a:p>
            <a:fld id="{F1DB9605-8863-4F1B-A937-D36A7D6CA6A2}" type="datetimeFigureOut">
              <a:rPr lang="en-GB" smtClean="0"/>
            </a:fld>
            <a:endParaRPr lang="en-GB"/>
          </a:p>
        </p:txBody>
      </p:sp>
      <p:sp>
        <p:nvSpPr>
          <p:cNvPr id="1048780" name="Footer Placeholder 4"/>
          <p:cNvSpPr>
            <a:spLocks noGrp="1"/>
          </p:cNvSpPr>
          <p:nvPr>
            <p:ph type="ftr" sz="quarter" idx="11"/>
          </p:nvPr>
        </p:nvSpPr>
        <p:spPr/>
        <p:txBody>
          <a:bodyPr/>
          <a:p>
            <a:endParaRPr lang="en-GB"/>
          </a:p>
        </p:txBody>
      </p:sp>
      <p:sp>
        <p:nvSpPr>
          <p:cNvPr id="1048781" name="Slide Number Placeholder 5"/>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14" name=""/>
        <p:cNvGrpSpPr/>
        <p:nvPr/>
      </p:nvGrpSpPr>
      <p:grpSpPr>
        <a:xfrm>
          <a:off x="0" y="0"/>
          <a:ext cx="0" cy="0"/>
          <a:chOff x="0" y="0"/>
          <a:chExt cx="0" cy="0"/>
        </a:xfrm>
      </p:grpSpPr>
      <p:sp>
        <p:nvSpPr>
          <p:cNvPr id="1048758" name="Vertical Title 1"/>
          <p:cNvSpPr>
            <a:spLocks noGrp="1"/>
          </p:cNvSpPr>
          <p:nvPr>
            <p:ph type="title" orient="vert"/>
          </p:nvPr>
        </p:nvSpPr>
        <p:spPr>
          <a:xfrm>
            <a:off x="8724900" y="365125"/>
            <a:ext cx="2628900" cy="5811838"/>
          </a:xfrm>
        </p:spPr>
        <p:txBody>
          <a:bodyPr vert="eaVert"/>
          <a:p>
            <a:r>
              <a:rPr lang="en-US" smtClean="0"/>
              <a:t>Click to edit Master title style</a:t>
            </a:r>
            <a:endParaRPr lang="en-GB"/>
          </a:p>
        </p:txBody>
      </p:sp>
      <p:sp>
        <p:nvSpPr>
          <p:cNvPr id="1048759" name="Vertical Text Placeholder 2"/>
          <p:cNvSpPr>
            <a:spLocks noGrp="1"/>
          </p:cNvSpPr>
          <p:nvPr>
            <p:ph type="body" orient="vert" idx="1"/>
          </p:nvPr>
        </p:nvSpPr>
        <p:spPr>
          <a:xfrm>
            <a:off x="838200" y="365125"/>
            <a:ext cx="7734300" cy="5811838"/>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760" name="Date Placeholder 3"/>
          <p:cNvSpPr>
            <a:spLocks noGrp="1"/>
          </p:cNvSpPr>
          <p:nvPr>
            <p:ph type="dt" sz="half" idx="10"/>
          </p:nvPr>
        </p:nvSpPr>
        <p:spPr/>
        <p:txBody>
          <a:bodyPr/>
          <a:p>
            <a:fld id="{F1DB9605-8863-4F1B-A937-D36A7D6CA6A2}" type="datetimeFigureOut">
              <a:rPr lang="en-GB" smtClean="0"/>
            </a:fld>
            <a:endParaRPr lang="en-GB"/>
          </a:p>
        </p:txBody>
      </p:sp>
      <p:sp>
        <p:nvSpPr>
          <p:cNvPr id="1048761" name="Footer Placeholder 4"/>
          <p:cNvSpPr>
            <a:spLocks noGrp="1"/>
          </p:cNvSpPr>
          <p:nvPr>
            <p:ph type="ftr" sz="quarter" idx="11"/>
          </p:nvPr>
        </p:nvSpPr>
        <p:spPr/>
        <p:txBody>
          <a:bodyPr/>
          <a:p>
            <a:endParaRPr lang="en-GB"/>
          </a:p>
        </p:txBody>
      </p:sp>
      <p:sp>
        <p:nvSpPr>
          <p:cNvPr id="1048762" name="Slide Number Placeholder 5"/>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3" name=""/>
        <p:cNvGrpSpPr/>
        <p:nvPr/>
      </p:nvGrpSpPr>
      <p:grpSpPr>
        <a:xfrm>
          <a:off x="0" y="0"/>
          <a:ext cx="0" cy="0"/>
          <a:chOff x="0" y="0"/>
          <a:chExt cx="0" cy="0"/>
        </a:xfrm>
      </p:grpSpPr>
      <p:sp>
        <p:nvSpPr>
          <p:cNvPr id="1048581" name="Title 1"/>
          <p:cNvSpPr>
            <a:spLocks noGrp="1"/>
          </p:cNvSpPr>
          <p:nvPr>
            <p:ph type="title"/>
          </p:nvPr>
        </p:nvSpPr>
        <p:spPr/>
        <p:txBody>
          <a:bodyPr/>
          <a:p>
            <a:r>
              <a:rPr lang="en-US" smtClean="0"/>
              <a:t>Click to edit Master title style</a:t>
            </a:r>
            <a:endParaRPr lang="en-GB"/>
          </a:p>
        </p:txBody>
      </p:sp>
      <p:sp>
        <p:nvSpPr>
          <p:cNvPr id="1048582"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583" name="Date Placeholder 3"/>
          <p:cNvSpPr>
            <a:spLocks noGrp="1"/>
          </p:cNvSpPr>
          <p:nvPr>
            <p:ph type="dt" sz="half" idx="10"/>
          </p:nvPr>
        </p:nvSpPr>
        <p:spPr/>
        <p:txBody>
          <a:bodyPr/>
          <a:p>
            <a:fld id="{F1DB9605-8863-4F1B-A937-D36A7D6CA6A2}" type="datetimeFigureOut">
              <a:rPr lang="en-GB" smtClean="0"/>
            </a:fld>
            <a:endParaRPr lang="en-GB"/>
          </a:p>
        </p:txBody>
      </p:sp>
      <p:sp>
        <p:nvSpPr>
          <p:cNvPr id="1048584" name="Footer Placeholder 4"/>
          <p:cNvSpPr>
            <a:spLocks noGrp="1"/>
          </p:cNvSpPr>
          <p:nvPr>
            <p:ph type="ftr" sz="quarter" idx="11"/>
          </p:nvPr>
        </p:nvSpPr>
        <p:spPr/>
        <p:txBody>
          <a:bodyPr/>
          <a:p>
            <a:endParaRPr lang="en-GB"/>
          </a:p>
        </p:txBody>
      </p:sp>
      <p:sp>
        <p:nvSpPr>
          <p:cNvPr id="1048585" name="Slide Number Placeholder 5"/>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17" name=""/>
        <p:cNvGrpSpPr/>
        <p:nvPr/>
      </p:nvGrpSpPr>
      <p:grpSpPr>
        <a:xfrm>
          <a:off x="0" y="0"/>
          <a:ext cx="0" cy="0"/>
          <a:chOff x="0" y="0"/>
          <a:chExt cx="0" cy="0"/>
        </a:xfrm>
      </p:grpSpPr>
      <p:sp>
        <p:nvSpPr>
          <p:cNvPr id="104877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1048773" name="Text Placeholder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smtClean="0"/>
              <a:t>Click to edit Master text styles</a:t>
            </a:r>
          </a:p>
        </p:txBody>
      </p:sp>
      <p:sp>
        <p:nvSpPr>
          <p:cNvPr id="1048774" name="Date Placeholder 3"/>
          <p:cNvSpPr>
            <a:spLocks noGrp="1"/>
          </p:cNvSpPr>
          <p:nvPr>
            <p:ph type="dt" sz="half" idx="10"/>
          </p:nvPr>
        </p:nvSpPr>
        <p:spPr/>
        <p:txBody>
          <a:bodyPr/>
          <a:p>
            <a:fld id="{F1DB9605-8863-4F1B-A937-D36A7D6CA6A2}" type="datetimeFigureOut">
              <a:rPr lang="en-GB" smtClean="0"/>
            </a:fld>
            <a:endParaRPr lang="en-GB"/>
          </a:p>
        </p:txBody>
      </p:sp>
      <p:sp>
        <p:nvSpPr>
          <p:cNvPr id="1048775" name="Footer Placeholder 4"/>
          <p:cNvSpPr>
            <a:spLocks noGrp="1"/>
          </p:cNvSpPr>
          <p:nvPr>
            <p:ph type="ftr" sz="quarter" idx="11"/>
          </p:nvPr>
        </p:nvSpPr>
        <p:spPr/>
        <p:txBody>
          <a:bodyPr/>
          <a:p>
            <a:endParaRPr lang="en-GB"/>
          </a:p>
        </p:txBody>
      </p:sp>
      <p:sp>
        <p:nvSpPr>
          <p:cNvPr id="1048776" name="Slide Number Placeholder 5"/>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11" name=""/>
        <p:cNvGrpSpPr/>
        <p:nvPr/>
      </p:nvGrpSpPr>
      <p:grpSpPr>
        <a:xfrm>
          <a:off x="0" y="0"/>
          <a:ext cx="0" cy="0"/>
          <a:chOff x="0" y="0"/>
          <a:chExt cx="0" cy="0"/>
        </a:xfrm>
      </p:grpSpPr>
      <p:sp>
        <p:nvSpPr>
          <p:cNvPr id="1048740" name="Title 1"/>
          <p:cNvSpPr>
            <a:spLocks noGrp="1"/>
          </p:cNvSpPr>
          <p:nvPr>
            <p:ph type="title"/>
          </p:nvPr>
        </p:nvSpPr>
        <p:spPr/>
        <p:txBody>
          <a:bodyPr/>
          <a:p>
            <a:r>
              <a:rPr lang="en-US" smtClean="0"/>
              <a:t>Click to edit Master title style</a:t>
            </a:r>
            <a:endParaRPr lang="en-GB"/>
          </a:p>
        </p:txBody>
      </p:sp>
      <p:sp>
        <p:nvSpPr>
          <p:cNvPr id="1048741" name="Content Placeholder 2"/>
          <p:cNvSpPr>
            <a:spLocks noGrp="1"/>
          </p:cNvSpPr>
          <p:nvPr>
            <p:ph sz="half" idx="1"/>
          </p:nvPr>
        </p:nvSpPr>
        <p:spPr>
          <a:xfrm>
            <a:off x="838200" y="1825625"/>
            <a:ext cx="5181600" cy="435133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742" name="Content Placeholder 3"/>
          <p:cNvSpPr>
            <a:spLocks noGrp="1"/>
          </p:cNvSpPr>
          <p:nvPr>
            <p:ph sz="half" idx="2"/>
          </p:nvPr>
        </p:nvSpPr>
        <p:spPr>
          <a:xfrm>
            <a:off x="6172200" y="1825625"/>
            <a:ext cx="5181600" cy="435133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743" name="Date Placeholder 4"/>
          <p:cNvSpPr>
            <a:spLocks noGrp="1"/>
          </p:cNvSpPr>
          <p:nvPr>
            <p:ph type="dt" sz="half" idx="10"/>
          </p:nvPr>
        </p:nvSpPr>
        <p:spPr/>
        <p:txBody>
          <a:bodyPr/>
          <a:p>
            <a:fld id="{F1DB9605-8863-4F1B-A937-D36A7D6CA6A2}" type="datetimeFigureOut">
              <a:rPr lang="en-GB" smtClean="0"/>
            </a:fld>
            <a:endParaRPr lang="en-GB"/>
          </a:p>
        </p:txBody>
      </p:sp>
      <p:sp>
        <p:nvSpPr>
          <p:cNvPr id="1048744" name="Footer Placeholder 5"/>
          <p:cNvSpPr>
            <a:spLocks noGrp="1"/>
          </p:cNvSpPr>
          <p:nvPr>
            <p:ph type="ftr" sz="quarter" idx="11"/>
          </p:nvPr>
        </p:nvSpPr>
        <p:spPr/>
        <p:txBody>
          <a:bodyPr/>
          <a:p>
            <a:endParaRPr lang="en-GB"/>
          </a:p>
        </p:txBody>
      </p:sp>
      <p:sp>
        <p:nvSpPr>
          <p:cNvPr id="1048745" name="Slide Number Placeholder 6"/>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12" name=""/>
        <p:cNvGrpSpPr/>
        <p:nvPr/>
      </p:nvGrpSpPr>
      <p:grpSpPr>
        <a:xfrm>
          <a:off x="0" y="0"/>
          <a:ext cx="0" cy="0"/>
          <a:chOff x="0" y="0"/>
          <a:chExt cx="0" cy="0"/>
        </a:xfrm>
      </p:grpSpPr>
      <p:sp>
        <p:nvSpPr>
          <p:cNvPr id="1048746" name="Title 1"/>
          <p:cNvSpPr>
            <a:spLocks noGrp="1"/>
          </p:cNvSpPr>
          <p:nvPr>
            <p:ph type="title"/>
          </p:nvPr>
        </p:nvSpPr>
        <p:spPr>
          <a:xfrm>
            <a:off x="839788" y="365125"/>
            <a:ext cx="10515600" cy="1325563"/>
          </a:xfrm>
        </p:spPr>
        <p:txBody>
          <a:bodyPr/>
          <a:p>
            <a:r>
              <a:rPr lang="en-US" smtClean="0"/>
              <a:t>Click to edit Master title style</a:t>
            </a:r>
            <a:endParaRPr lang="en-GB"/>
          </a:p>
        </p:txBody>
      </p:sp>
      <p:sp>
        <p:nvSpPr>
          <p:cNvPr id="1048747" name="Text Placeholder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48" name="Content Placeholder 3"/>
          <p:cNvSpPr>
            <a:spLocks noGrp="1"/>
          </p:cNvSpPr>
          <p:nvPr>
            <p:ph sz="half" idx="2"/>
          </p:nvPr>
        </p:nvSpPr>
        <p:spPr>
          <a:xfrm>
            <a:off x="839788" y="2505075"/>
            <a:ext cx="5157787" cy="36845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749" name="Text Placeholder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50" name="Content Placeholder 5"/>
          <p:cNvSpPr>
            <a:spLocks noGrp="1"/>
          </p:cNvSpPr>
          <p:nvPr>
            <p:ph sz="quarter" idx="4"/>
          </p:nvPr>
        </p:nvSpPr>
        <p:spPr>
          <a:xfrm>
            <a:off x="6172200" y="2505075"/>
            <a:ext cx="5183188" cy="36845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751" name="Date Placeholder 6"/>
          <p:cNvSpPr>
            <a:spLocks noGrp="1"/>
          </p:cNvSpPr>
          <p:nvPr>
            <p:ph type="dt" sz="half" idx="10"/>
          </p:nvPr>
        </p:nvSpPr>
        <p:spPr/>
        <p:txBody>
          <a:bodyPr/>
          <a:p>
            <a:fld id="{F1DB9605-8863-4F1B-A937-D36A7D6CA6A2}" type="datetimeFigureOut">
              <a:rPr lang="en-GB" smtClean="0"/>
            </a:fld>
            <a:endParaRPr lang="en-GB"/>
          </a:p>
        </p:txBody>
      </p:sp>
      <p:sp>
        <p:nvSpPr>
          <p:cNvPr id="1048752" name="Footer Placeholder 7"/>
          <p:cNvSpPr>
            <a:spLocks noGrp="1"/>
          </p:cNvSpPr>
          <p:nvPr>
            <p:ph type="ftr" sz="quarter" idx="11"/>
          </p:nvPr>
        </p:nvSpPr>
        <p:spPr/>
        <p:txBody>
          <a:bodyPr/>
          <a:p>
            <a:endParaRPr lang="en-GB"/>
          </a:p>
        </p:txBody>
      </p:sp>
      <p:sp>
        <p:nvSpPr>
          <p:cNvPr id="1048753" name="Slide Number Placeholder 8"/>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13" name=""/>
        <p:cNvGrpSpPr/>
        <p:nvPr/>
      </p:nvGrpSpPr>
      <p:grpSpPr>
        <a:xfrm>
          <a:off x="0" y="0"/>
          <a:ext cx="0" cy="0"/>
          <a:chOff x="0" y="0"/>
          <a:chExt cx="0" cy="0"/>
        </a:xfrm>
      </p:grpSpPr>
      <p:sp>
        <p:nvSpPr>
          <p:cNvPr id="1048754" name="Title 1"/>
          <p:cNvSpPr>
            <a:spLocks noGrp="1"/>
          </p:cNvSpPr>
          <p:nvPr>
            <p:ph type="title"/>
          </p:nvPr>
        </p:nvSpPr>
        <p:spPr/>
        <p:txBody>
          <a:bodyPr/>
          <a:p>
            <a:r>
              <a:rPr lang="en-US" smtClean="0"/>
              <a:t>Click to edit Master title style</a:t>
            </a:r>
            <a:endParaRPr lang="en-GB"/>
          </a:p>
        </p:txBody>
      </p:sp>
      <p:sp>
        <p:nvSpPr>
          <p:cNvPr id="1048755" name="Date Placeholder 2"/>
          <p:cNvSpPr>
            <a:spLocks noGrp="1"/>
          </p:cNvSpPr>
          <p:nvPr>
            <p:ph type="dt" sz="half" idx="10"/>
          </p:nvPr>
        </p:nvSpPr>
        <p:spPr/>
        <p:txBody>
          <a:bodyPr/>
          <a:p>
            <a:fld id="{F1DB9605-8863-4F1B-A937-D36A7D6CA6A2}" type="datetimeFigureOut">
              <a:rPr lang="en-GB" smtClean="0"/>
            </a:fld>
            <a:endParaRPr lang="en-GB"/>
          </a:p>
        </p:txBody>
      </p:sp>
      <p:sp>
        <p:nvSpPr>
          <p:cNvPr id="1048756" name="Footer Placeholder 3"/>
          <p:cNvSpPr>
            <a:spLocks noGrp="1"/>
          </p:cNvSpPr>
          <p:nvPr>
            <p:ph type="ftr" sz="quarter" idx="11"/>
          </p:nvPr>
        </p:nvSpPr>
        <p:spPr/>
        <p:txBody>
          <a:bodyPr/>
          <a:p>
            <a:endParaRPr lang="en-GB"/>
          </a:p>
        </p:txBody>
      </p:sp>
      <p:sp>
        <p:nvSpPr>
          <p:cNvPr id="1048757" name="Slide Number Placeholder 4"/>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15" name=""/>
        <p:cNvGrpSpPr/>
        <p:nvPr/>
      </p:nvGrpSpPr>
      <p:grpSpPr>
        <a:xfrm>
          <a:off x="0" y="0"/>
          <a:ext cx="0" cy="0"/>
          <a:chOff x="0" y="0"/>
          <a:chExt cx="0" cy="0"/>
        </a:xfrm>
      </p:grpSpPr>
      <p:sp>
        <p:nvSpPr>
          <p:cNvPr id="1048763" name="Date Placeholder 1"/>
          <p:cNvSpPr>
            <a:spLocks noGrp="1"/>
          </p:cNvSpPr>
          <p:nvPr>
            <p:ph type="dt" sz="half" idx="10"/>
          </p:nvPr>
        </p:nvSpPr>
        <p:spPr/>
        <p:txBody>
          <a:bodyPr/>
          <a:p>
            <a:fld id="{F1DB9605-8863-4F1B-A937-D36A7D6CA6A2}" type="datetimeFigureOut">
              <a:rPr lang="en-GB" smtClean="0"/>
            </a:fld>
            <a:endParaRPr lang="en-GB"/>
          </a:p>
        </p:txBody>
      </p:sp>
      <p:sp>
        <p:nvSpPr>
          <p:cNvPr id="1048764" name="Footer Placeholder 2"/>
          <p:cNvSpPr>
            <a:spLocks noGrp="1"/>
          </p:cNvSpPr>
          <p:nvPr>
            <p:ph type="ftr" sz="quarter" idx="11"/>
          </p:nvPr>
        </p:nvSpPr>
        <p:spPr/>
        <p:txBody>
          <a:bodyPr/>
          <a:p>
            <a:endParaRPr lang="en-GB"/>
          </a:p>
        </p:txBody>
      </p:sp>
      <p:sp>
        <p:nvSpPr>
          <p:cNvPr id="1048765" name="Slide Number Placeholder 3"/>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19" name=""/>
        <p:cNvGrpSpPr/>
        <p:nvPr/>
      </p:nvGrpSpPr>
      <p:grpSpPr>
        <a:xfrm>
          <a:off x="0" y="0"/>
          <a:ext cx="0" cy="0"/>
          <a:chOff x="0" y="0"/>
          <a:chExt cx="0" cy="0"/>
        </a:xfrm>
      </p:grpSpPr>
      <p:sp>
        <p:nvSpPr>
          <p:cNvPr id="104878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104878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784"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smtClean="0"/>
              <a:t>Click to edit Master text styles</a:t>
            </a:r>
          </a:p>
        </p:txBody>
      </p:sp>
      <p:sp>
        <p:nvSpPr>
          <p:cNvPr id="1048785" name="Date Placeholder 4"/>
          <p:cNvSpPr>
            <a:spLocks noGrp="1"/>
          </p:cNvSpPr>
          <p:nvPr>
            <p:ph type="dt" sz="half" idx="10"/>
          </p:nvPr>
        </p:nvSpPr>
        <p:spPr/>
        <p:txBody>
          <a:bodyPr/>
          <a:p>
            <a:fld id="{F1DB9605-8863-4F1B-A937-D36A7D6CA6A2}" type="datetimeFigureOut">
              <a:rPr lang="en-GB" smtClean="0"/>
            </a:fld>
            <a:endParaRPr lang="en-GB"/>
          </a:p>
        </p:txBody>
      </p:sp>
      <p:sp>
        <p:nvSpPr>
          <p:cNvPr id="1048786" name="Footer Placeholder 5"/>
          <p:cNvSpPr>
            <a:spLocks noGrp="1"/>
          </p:cNvSpPr>
          <p:nvPr>
            <p:ph type="ftr" sz="quarter" idx="11"/>
          </p:nvPr>
        </p:nvSpPr>
        <p:spPr/>
        <p:txBody>
          <a:bodyPr/>
          <a:p>
            <a:endParaRPr lang="en-GB"/>
          </a:p>
        </p:txBody>
      </p:sp>
      <p:sp>
        <p:nvSpPr>
          <p:cNvPr id="1048787" name="Slide Number Placeholder 6"/>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16" name=""/>
        <p:cNvGrpSpPr/>
        <p:nvPr/>
      </p:nvGrpSpPr>
      <p:grpSpPr>
        <a:xfrm>
          <a:off x="0" y="0"/>
          <a:ext cx="0" cy="0"/>
          <a:chOff x="0" y="0"/>
          <a:chExt cx="0" cy="0"/>
        </a:xfrm>
      </p:grpSpPr>
      <p:sp>
        <p:nvSpPr>
          <p:cNvPr id="1048766"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1048767"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GB"/>
          </a:p>
        </p:txBody>
      </p:sp>
      <p:sp>
        <p:nvSpPr>
          <p:cNvPr id="1048768"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smtClean="0"/>
              <a:t>Click to edit Master text styles</a:t>
            </a:r>
          </a:p>
        </p:txBody>
      </p:sp>
      <p:sp>
        <p:nvSpPr>
          <p:cNvPr id="1048769" name="Date Placeholder 4"/>
          <p:cNvSpPr>
            <a:spLocks noGrp="1"/>
          </p:cNvSpPr>
          <p:nvPr>
            <p:ph type="dt" sz="half" idx="10"/>
          </p:nvPr>
        </p:nvSpPr>
        <p:spPr/>
        <p:txBody>
          <a:bodyPr/>
          <a:p>
            <a:fld id="{F1DB9605-8863-4F1B-A937-D36A7D6CA6A2}" type="datetimeFigureOut">
              <a:rPr lang="en-GB" smtClean="0"/>
            </a:fld>
            <a:endParaRPr lang="en-GB"/>
          </a:p>
        </p:txBody>
      </p:sp>
      <p:sp>
        <p:nvSpPr>
          <p:cNvPr id="1048770" name="Footer Placeholder 5"/>
          <p:cNvSpPr>
            <a:spLocks noGrp="1"/>
          </p:cNvSpPr>
          <p:nvPr>
            <p:ph type="ftr" sz="quarter" idx="11"/>
          </p:nvPr>
        </p:nvSpPr>
        <p:spPr/>
        <p:txBody>
          <a:bodyPr/>
          <a:p>
            <a:endParaRPr lang="en-GB"/>
          </a:p>
        </p:txBody>
      </p:sp>
      <p:sp>
        <p:nvSpPr>
          <p:cNvPr id="1048771" name="Slide Number Placeholder 6"/>
          <p:cNvSpPr>
            <a:spLocks noGrp="1"/>
          </p:cNvSpPr>
          <p:nvPr>
            <p:ph type="sldNum" sz="quarter" idx="12"/>
          </p:nvPr>
        </p:nvSpPr>
        <p:spPr/>
        <p:txBody>
          <a:bodyPr/>
          <a:p>
            <a:fld id="{1A263E84-A927-4EAE-8BB6-00ED529DA82C}"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jpe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alphaModFix amt="5000"/>
            <a:lum/>
          </a:blip>
          <a:srcRect/>
          <a:stretch>
            <a:fillRect t="-9000" b="-9000"/>
          </a:stretch>
        </a:blipFill>
      </p:bgPr>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smtClean="0"/>
              <a:t>Click to edit Master title style</a:t>
            </a:r>
            <a:endParaRPr lang="en-GB"/>
          </a:p>
        </p:txBody>
      </p:sp>
      <p:sp>
        <p:nvSpPr>
          <p:cNvPr id="1048577" name="Text Placeholder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578"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F1DB9605-8863-4F1B-A937-D36A7D6CA6A2}" type="datetimeFigureOut">
              <a:rPr lang="en-GB" smtClean="0"/>
            </a:fld>
            <a:endParaRPr lang="en-GB"/>
          </a:p>
        </p:txBody>
      </p:sp>
      <p:sp>
        <p:nvSpPr>
          <p:cNvPr id="1048579"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GB"/>
          </a:p>
        </p:txBody>
      </p:sp>
      <p:sp>
        <p:nvSpPr>
          <p:cNvPr id="1048580"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1A263E84-A927-4EAE-8BB6-00ED529DA82C}" type="slidenum">
              <a:rPr lang="en-GB" smtClean="0"/>
            </a:fld>
            <a:endParaRPr lang="en-GB"/>
          </a:p>
        </p:txBody>
      </p: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pic>
        <p:nvPicPr>
          <p:cNvPr id="2097152" name="Picture 3"/>
          <p:cNvPicPr>
            <a:picLocks noChangeAspect="1"/>
          </p:cNvPicPr>
          <p:nvPr/>
        </p:nvPicPr>
        <p:blipFill>
          <a:blip xmlns:r="http://schemas.openxmlformats.org/officeDocument/2006/relationships" r:embed="rId1" cstate="print"/>
          <a:stretch>
            <a:fillRect/>
          </a:stretch>
        </p:blipFill>
        <p:spPr>
          <a:xfrm>
            <a:off x="3575304" y="4080867"/>
            <a:ext cx="5351526" cy="2508528"/>
          </a:xfrm>
          <a:prstGeom prst="rect"/>
        </p:spPr>
      </p:pic>
      <p:sp>
        <p:nvSpPr>
          <p:cNvPr id="1048637" name="Title 1"/>
          <p:cNvSpPr>
            <a:spLocks noGrp="1"/>
          </p:cNvSpPr>
          <p:nvPr>
            <p:ph type="ctrTitle"/>
          </p:nvPr>
        </p:nvSpPr>
        <p:spPr>
          <a:xfrm>
            <a:off x="1348196" y="429310"/>
            <a:ext cx="9144000" cy="2387600"/>
          </a:xfrm>
        </p:spPr>
        <p:txBody>
          <a:bodyPr>
            <a:normAutofit fontScale="90000"/>
          </a:bodyPr>
          <a:p>
            <a:r>
              <a:rPr b="1" dirty="0" sz="13800" lang="en-GB" smtClean="0">
                <a:latin typeface="Berlin Sans FB" panose="020E0602020502020306" pitchFamily="34" charset="0"/>
              </a:rPr>
              <a:t>CVE 511</a:t>
            </a:r>
            <a:endParaRPr b="1" dirty="0" sz="13800" lang="en-GB">
              <a:latin typeface="Berlin Sans FB" panose="020E0602020502020306" pitchFamily="34" charset="0"/>
            </a:endParaRPr>
          </a:p>
        </p:txBody>
      </p:sp>
      <p:sp>
        <p:nvSpPr>
          <p:cNvPr id="1048638" name="Subtitle 2"/>
          <p:cNvSpPr>
            <a:spLocks noGrp="1"/>
          </p:cNvSpPr>
          <p:nvPr>
            <p:ph type="subTitle" idx="1"/>
          </p:nvPr>
        </p:nvSpPr>
        <p:spPr>
          <a:xfrm>
            <a:off x="1588226" y="2965678"/>
            <a:ext cx="9144000" cy="817652"/>
          </a:xfrm>
        </p:spPr>
        <p:txBody>
          <a:bodyPr>
            <a:normAutofit fontScale="97727" lnSpcReduction="20000"/>
          </a:bodyPr>
          <a:p>
            <a:r>
              <a:rPr b="1" dirty="0" sz="4400" lang="en-GB" smtClean="0">
                <a:latin typeface="Berlin Sans FB" panose="020E0602020502020306" pitchFamily="34" charset="0"/>
              </a:rPr>
              <a:t>INDUSTRIAL ECONOMICS</a:t>
            </a:r>
            <a:endParaRPr b="1" dirty="0" sz="4400" lang="en-GB">
              <a:latin typeface="Berlin Sans FB" panose="020E0602020502020306" pitchFamily="34" charset="0"/>
            </a:endParaRP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24" name="Title 1"/>
          <p:cNvSpPr>
            <a:spLocks noGrp="1"/>
          </p:cNvSpPr>
          <p:nvPr>
            <p:ph type="title"/>
          </p:nvPr>
        </p:nvSpPr>
        <p:spPr/>
        <p:txBody>
          <a:bodyPr/>
          <a:p>
            <a:r>
              <a:rPr dirty="0" lang="en-GB" smtClean="0"/>
              <a:t>Demand Function	</a:t>
            </a:r>
            <a:endParaRPr dirty="0" lang="en-GB"/>
          </a:p>
        </p:txBody>
      </p:sp>
      <p:sp>
        <p:nvSpPr>
          <p:cNvPr id="1048625" name="Content Placeholder 2"/>
          <p:cNvSpPr>
            <a:spLocks noChangeAspect="1" noMove="1" noResize="1" noRot="1" noGrp="1" noAdjustHandles="1" noEditPoints="1" noChangeArrowheads="1" noChangeShapeType="1" noTextEdit="1"/>
          </p:cNvSpPr>
          <p:nvPr>
            <p:ph idx="1"/>
          </p:nvPr>
        </p:nvSpPr>
        <p:spPr>
          <a:xfrm>
            <a:off x="838200" y="1825625"/>
            <a:ext cx="10515600" cy="4771118"/>
          </a:xfrm>
          <a:blipFill rotWithShape="0">
            <a:blip xmlns:r="http://schemas.openxmlformats.org/officeDocument/2006/relationships" r:embed="rId1"/>
            <a:stretch>
              <a:fillRect l="-1217" t="-2043" r="-1159"/>
            </a:stretch>
          </a:blipFill>
        </p:spPr>
        <p:txBody>
          <a:bodyPr/>
          <a:p>
            <a:r>
              <a:rPr lang="en-GB">
                <a:noFill/>
              </a:rPr>
              <a:t> </a:t>
            </a:r>
          </a:p>
        </p:txBody>
      </p:sp>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43" name="Title 1"/>
          <p:cNvSpPr>
            <a:spLocks noGrp="1"/>
          </p:cNvSpPr>
          <p:nvPr>
            <p:ph type="title"/>
          </p:nvPr>
        </p:nvSpPr>
        <p:spPr/>
        <p:txBody>
          <a:bodyPr/>
          <a:p>
            <a:r>
              <a:rPr dirty="0" lang="en-GB" smtClean="0"/>
              <a:t>Factors affecting Demand</a:t>
            </a:r>
            <a:endParaRPr dirty="0" lang="en-GB"/>
          </a:p>
        </p:txBody>
      </p:sp>
      <p:sp>
        <p:nvSpPr>
          <p:cNvPr id="1048644" name="Content Placeholder 2"/>
          <p:cNvSpPr>
            <a:spLocks noGrp="1"/>
          </p:cNvSpPr>
          <p:nvPr>
            <p:ph idx="1"/>
          </p:nvPr>
        </p:nvSpPr>
        <p:spPr/>
        <p:txBody>
          <a:bodyPr>
            <a:normAutofit fontScale="96429" lnSpcReduction="20000"/>
          </a:bodyPr>
          <a:p>
            <a:r>
              <a:rPr dirty="0" lang="en-GB" smtClean="0"/>
              <a:t>Price of Goods</a:t>
            </a:r>
          </a:p>
          <a:p>
            <a:r>
              <a:rPr dirty="0" lang="en-GB" smtClean="0"/>
              <a:t>Price of related goods (Substitute / complementary goods)</a:t>
            </a:r>
          </a:p>
          <a:p>
            <a:r>
              <a:rPr dirty="0" lang="en-GB" smtClean="0"/>
              <a:t>Income</a:t>
            </a:r>
          </a:p>
          <a:p>
            <a:r>
              <a:rPr dirty="0" lang="en-GB" smtClean="0"/>
              <a:t>Population</a:t>
            </a:r>
          </a:p>
          <a:p>
            <a:r>
              <a:rPr dirty="0" lang="en-GB" smtClean="0"/>
              <a:t>Value of Money</a:t>
            </a:r>
          </a:p>
          <a:p>
            <a:r>
              <a:rPr dirty="0" lang="en-GB" smtClean="0"/>
              <a:t>Weather condition</a:t>
            </a:r>
          </a:p>
          <a:p>
            <a:r>
              <a:rPr dirty="0" lang="en-GB" smtClean="0"/>
              <a:t>Advertisement</a:t>
            </a:r>
          </a:p>
          <a:p>
            <a:r>
              <a:rPr dirty="0" lang="en-GB" smtClean="0"/>
              <a:t>Expectation of future change in price</a:t>
            </a:r>
            <a:endParaRPr dirty="0" lang="en-GB"/>
          </a:p>
        </p:txBody>
      </p:sp>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45" name="Title 1"/>
          <p:cNvSpPr>
            <a:spLocks noGrp="1"/>
          </p:cNvSpPr>
          <p:nvPr>
            <p:ph type="title"/>
          </p:nvPr>
        </p:nvSpPr>
        <p:spPr/>
        <p:txBody>
          <a:bodyPr/>
          <a:p>
            <a:r>
              <a:rPr dirty="0" lang="en-GB" smtClean="0"/>
              <a:t>Factors affecting Demand</a:t>
            </a:r>
            <a:endParaRPr dirty="0" lang="en-GB"/>
          </a:p>
        </p:txBody>
      </p:sp>
      <p:sp>
        <p:nvSpPr>
          <p:cNvPr id="1048646" name="Content Placeholder 2"/>
          <p:cNvSpPr>
            <a:spLocks noGrp="1"/>
          </p:cNvSpPr>
          <p:nvPr>
            <p:ph idx="1"/>
          </p:nvPr>
        </p:nvSpPr>
        <p:spPr/>
        <p:txBody>
          <a:bodyPr/>
          <a:p>
            <a:r>
              <a:rPr dirty="0" lang="en-GB" smtClean="0"/>
              <a:t>Government policy (taxation)</a:t>
            </a:r>
          </a:p>
          <a:p>
            <a:r>
              <a:rPr dirty="0" lang="en-GB" smtClean="0"/>
              <a:t>Availability of credit facilities</a:t>
            </a:r>
          </a:p>
          <a:p>
            <a:r>
              <a:rPr dirty="0" lang="en-GB" smtClean="0"/>
              <a:t>Multiplicity of users</a:t>
            </a:r>
            <a:endParaRPr dirty="0" lang="en-GB"/>
          </a:p>
        </p:txBody>
      </p:sp>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47" name="Title 1"/>
          <p:cNvSpPr>
            <a:spLocks noGrp="1"/>
          </p:cNvSpPr>
          <p:nvPr>
            <p:ph type="title"/>
          </p:nvPr>
        </p:nvSpPr>
        <p:spPr/>
        <p:txBody>
          <a:bodyPr/>
          <a:p>
            <a:r>
              <a:rPr dirty="0" lang="en-GB" smtClean="0"/>
              <a:t>Types of Demand	</a:t>
            </a:r>
            <a:endParaRPr dirty="0" lang="en-GB"/>
          </a:p>
        </p:txBody>
      </p:sp>
      <p:sp>
        <p:nvSpPr>
          <p:cNvPr id="1048648" name="Content Placeholder 2"/>
          <p:cNvSpPr>
            <a:spLocks noGrp="1"/>
          </p:cNvSpPr>
          <p:nvPr>
            <p:ph idx="1"/>
          </p:nvPr>
        </p:nvSpPr>
        <p:spPr/>
        <p:txBody>
          <a:bodyPr>
            <a:normAutofit fontScale="96429" lnSpcReduction="20000"/>
          </a:bodyPr>
          <a:p>
            <a:r>
              <a:rPr dirty="0" lang="en-GB" smtClean="0"/>
              <a:t>Direct and Indirect</a:t>
            </a:r>
          </a:p>
          <a:p>
            <a:r>
              <a:rPr dirty="0" lang="en-GB" smtClean="0"/>
              <a:t>Derived and autonomous</a:t>
            </a:r>
          </a:p>
          <a:p>
            <a:r>
              <a:rPr dirty="0" lang="en-GB" smtClean="0"/>
              <a:t>Durable and non durable goods demand</a:t>
            </a:r>
          </a:p>
          <a:p>
            <a:r>
              <a:rPr dirty="0" lang="en-GB" smtClean="0"/>
              <a:t>Firm and Industry demand</a:t>
            </a:r>
          </a:p>
          <a:p>
            <a:r>
              <a:rPr dirty="0" lang="en-GB" smtClean="0"/>
              <a:t>Total market / Segment demand</a:t>
            </a:r>
          </a:p>
          <a:p>
            <a:r>
              <a:rPr dirty="0" lang="en-GB" smtClean="0"/>
              <a:t>Short run / Long run demand</a:t>
            </a:r>
          </a:p>
          <a:p>
            <a:r>
              <a:rPr dirty="0" lang="en-GB" smtClean="0"/>
              <a:t>Joint / Composite demand</a:t>
            </a:r>
          </a:p>
          <a:p>
            <a:r>
              <a:rPr dirty="0" lang="en-GB" smtClean="0"/>
              <a:t>Price demand / Income demand / Cross demand</a:t>
            </a:r>
          </a:p>
          <a:p>
            <a:endParaRPr dirty="0" lang="en-GB"/>
          </a:p>
        </p:txBody>
      </p:sp>
    </p:spTree>
  </p:cSld>
  <p:clrMapOvr>
    <a:masterClrMapping/>
  </p:clrMapOvr>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49" name="Title 1"/>
          <p:cNvSpPr>
            <a:spLocks noGrp="1"/>
          </p:cNvSpPr>
          <p:nvPr>
            <p:ph type="title"/>
          </p:nvPr>
        </p:nvSpPr>
        <p:spPr/>
        <p:txBody>
          <a:bodyPr/>
          <a:p>
            <a:r>
              <a:rPr dirty="0" lang="en-GB" smtClean="0"/>
              <a:t>Elasticity of Demand		</a:t>
            </a:r>
            <a:endParaRPr dirty="0" lang="en-GB"/>
          </a:p>
        </p:txBody>
      </p:sp>
      <p:sp>
        <p:nvSpPr>
          <p:cNvPr id="1048650"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043" t="-2241" r="-1159"/>
            </a:stretch>
          </a:blipFill>
        </p:spPr>
        <p:txBody>
          <a:bodyPr/>
          <a:p>
            <a:r>
              <a:rPr lang="en-GB">
                <a:noFill/>
              </a:rPr>
              <a:t> </a:t>
            </a:r>
          </a:p>
        </p:txBody>
      </p:sp>
    </p:spTree>
  </p:cSld>
  <p:clrMapOvr>
    <a:masterClrMapping/>
  </p:clrMapOvr>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51" name="Title 1"/>
          <p:cNvSpPr>
            <a:spLocks noGrp="1"/>
          </p:cNvSpPr>
          <p:nvPr>
            <p:ph type="title"/>
          </p:nvPr>
        </p:nvSpPr>
        <p:spPr/>
        <p:txBody>
          <a:bodyPr/>
          <a:p>
            <a:r>
              <a:rPr dirty="0" lang="en-GB" smtClean="0"/>
              <a:t>Elasticity of Demand Cont’d</a:t>
            </a:r>
            <a:endParaRPr dirty="0" lang="en-GB"/>
          </a:p>
        </p:txBody>
      </p:sp>
      <p:sp>
        <p:nvSpPr>
          <p:cNvPr id="1048652" name="Content Placeholder 2"/>
          <p:cNvSpPr>
            <a:spLocks noGrp="1"/>
          </p:cNvSpPr>
          <p:nvPr>
            <p:ph idx="1"/>
          </p:nvPr>
        </p:nvSpPr>
        <p:spPr/>
        <p:txBody>
          <a:bodyPr/>
          <a:p>
            <a:r>
              <a:rPr dirty="0" lang="en-GB" smtClean="0"/>
              <a:t>Nature of the commodity</a:t>
            </a:r>
          </a:p>
          <a:p>
            <a:r>
              <a:rPr dirty="0" lang="en-GB" smtClean="0"/>
              <a:t>Extent of use</a:t>
            </a:r>
          </a:p>
          <a:p>
            <a:r>
              <a:rPr dirty="0" lang="en-GB" smtClean="0"/>
              <a:t>Range of substitutes</a:t>
            </a:r>
          </a:p>
          <a:p>
            <a:r>
              <a:rPr dirty="0" lang="en-GB" smtClean="0"/>
              <a:t>Income level</a:t>
            </a:r>
          </a:p>
          <a:p>
            <a:r>
              <a:rPr dirty="0" lang="en-GB" smtClean="0"/>
              <a:t>Proportion of income spent on commodity</a:t>
            </a:r>
          </a:p>
          <a:p>
            <a:r>
              <a:rPr dirty="0" lang="en-GB" smtClean="0"/>
              <a:t>Urgency of demand / postponement of purchase</a:t>
            </a:r>
          </a:p>
          <a:p>
            <a:endParaRPr dirty="0" lang="en-GB"/>
          </a:p>
        </p:txBody>
      </p:sp>
    </p:spTree>
  </p:cSld>
  <p:clrMapOvr>
    <a:masterClrMapping/>
  </p:clrMapOvr>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53" name="Title 1"/>
          <p:cNvSpPr>
            <a:spLocks noGrp="1"/>
          </p:cNvSpPr>
          <p:nvPr>
            <p:ph type="title"/>
          </p:nvPr>
        </p:nvSpPr>
        <p:spPr/>
        <p:txBody>
          <a:bodyPr/>
          <a:p>
            <a:r>
              <a:rPr dirty="0" lang="en-GB" smtClean="0"/>
              <a:t>Cross Elasticity</a:t>
            </a:r>
            <a:endParaRPr dirty="0" lang="en-GB"/>
          </a:p>
        </p:txBody>
      </p:sp>
      <p:sp>
        <p:nvSpPr>
          <p:cNvPr id="1048654"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217" b="-3641"/>
            </a:stretch>
          </a:blipFill>
        </p:spPr>
        <p:txBody>
          <a:bodyPr/>
          <a:p>
            <a:r>
              <a:rPr lang="en-GB">
                <a:noFill/>
              </a:rPr>
              <a:t> </a:t>
            </a:r>
          </a:p>
        </p:txBody>
      </p:sp>
    </p:spTree>
  </p:cSld>
  <p:clrMapOvr>
    <a:masterClrMapping/>
  </p:clrMapOvr>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55" name="Title 1"/>
          <p:cNvSpPr>
            <a:spLocks noGrp="1"/>
          </p:cNvSpPr>
          <p:nvPr>
            <p:ph type="title"/>
          </p:nvPr>
        </p:nvSpPr>
        <p:spPr/>
        <p:txBody>
          <a:bodyPr/>
          <a:p>
            <a:r>
              <a:rPr dirty="0" lang="en-GB" smtClean="0"/>
              <a:t>Example</a:t>
            </a:r>
            <a:endParaRPr dirty="0" lang="en-GB"/>
          </a:p>
        </p:txBody>
      </p:sp>
      <p:sp>
        <p:nvSpPr>
          <p:cNvPr id="1048656" name="Content Placeholder 2"/>
          <p:cNvSpPr>
            <a:spLocks noGrp="1"/>
          </p:cNvSpPr>
          <p:nvPr>
            <p:ph idx="1"/>
          </p:nvPr>
        </p:nvSpPr>
        <p:spPr/>
        <p:txBody>
          <a:bodyPr/>
          <a:p>
            <a:pPr algn="just" indent="0" marL="0">
              <a:buNone/>
            </a:pPr>
            <a:r>
              <a:rPr dirty="0" lang="en-GB" smtClean="0"/>
              <a:t>The demand for a product rises from 500 units to 600 units where the price of a particular product reduces from N25 000 to N22 000. Find the cross elasticity of demand for the two products. What is the nature of their relationship?</a:t>
            </a:r>
            <a:endParaRPr dirty="0" lang="en-GB"/>
          </a:p>
        </p:txBody>
      </p:sp>
    </p:spTree>
  </p:cSld>
  <p:clrMapOvr>
    <a:masterClrMapping/>
  </p:clrMapOvr>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57" name="Title 1"/>
          <p:cNvSpPr>
            <a:spLocks noGrp="1"/>
          </p:cNvSpPr>
          <p:nvPr>
            <p:ph type="title"/>
          </p:nvPr>
        </p:nvSpPr>
        <p:spPr/>
        <p:txBody>
          <a:bodyPr/>
          <a:p>
            <a:r>
              <a:rPr dirty="0" lang="en-GB" smtClean="0"/>
              <a:t>Production</a:t>
            </a:r>
            <a:endParaRPr dirty="0" lang="en-GB"/>
          </a:p>
        </p:txBody>
      </p:sp>
      <p:sp>
        <p:nvSpPr>
          <p:cNvPr id="1048658"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217" t="-2241" r="-1159"/>
            </a:stretch>
          </a:blipFill>
        </p:spPr>
        <p:txBody>
          <a:bodyPr/>
          <a:p>
            <a:r>
              <a:rPr lang="en-GB">
                <a:noFill/>
              </a:rPr>
              <a:t> </a:t>
            </a:r>
          </a:p>
        </p:txBody>
      </p:sp>
    </p:spTree>
  </p:cSld>
  <p:clrMapOvr>
    <a:masterClrMapping/>
  </p:clrMapOvr>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59" name="Title 1"/>
          <p:cNvSpPr>
            <a:spLocks noGrp="1"/>
          </p:cNvSpPr>
          <p:nvPr>
            <p:ph type="title"/>
          </p:nvPr>
        </p:nvSpPr>
        <p:spPr/>
        <p:txBody>
          <a:bodyPr/>
          <a:p>
            <a:r>
              <a:rPr dirty="0" lang="en-GB" smtClean="0"/>
              <a:t>Concepts of Costs</a:t>
            </a:r>
            <a:endParaRPr dirty="0" lang="en-GB"/>
          </a:p>
        </p:txBody>
      </p:sp>
      <p:sp>
        <p:nvSpPr>
          <p:cNvPr id="1048660" name="Content Placeholder 2"/>
          <p:cNvSpPr>
            <a:spLocks noGrp="1"/>
          </p:cNvSpPr>
          <p:nvPr>
            <p:ph idx="1"/>
          </p:nvPr>
        </p:nvSpPr>
        <p:spPr/>
        <p:txBody>
          <a:bodyPr/>
          <a:p>
            <a:pPr indent="0" marL="0">
              <a:buNone/>
            </a:pPr>
            <a:r>
              <a:rPr dirty="0" lang="en-GB" smtClean="0"/>
              <a:t>Concept of cost can be theoretically grouped into two over-lapping categories:</a:t>
            </a:r>
          </a:p>
          <a:p>
            <a:pPr indent="-571500" marL="571500">
              <a:buFont typeface="+mj-lt"/>
              <a:buAutoNum type="romanLcPeriod"/>
            </a:pPr>
            <a:r>
              <a:rPr dirty="0" lang="en-GB" smtClean="0"/>
              <a:t>Concepts used for accounting purposes; and</a:t>
            </a:r>
          </a:p>
          <a:p>
            <a:pPr indent="-571500" marL="571500">
              <a:buFont typeface="+mj-lt"/>
              <a:buAutoNum type="romanLcPeriod"/>
            </a:pPr>
            <a:r>
              <a:rPr dirty="0" lang="en-GB" smtClean="0"/>
              <a:t>Analytical cost concepts used in economic analysis of business activities.</a:t>
            </a:r>
          </a:p>
          <a:p>
            <a:pPr indent="-571500" marL="571500">
              <a:buFont typeface="+mj-lt"/>
              <a:buAutoNum type="romanLcPeriod"/>
            </a:pPr>
            <a:endParaRPr dirty="0" lang="en-GB"/>
          </a:p>
          <a:p>
            <a:pPr indent="0" marL="0">
              <a:buNone/>
            </a:pPr>
            <a:endParaRPr dirty="0" lang="en-GB" smtClean="0"/>
          </a:p>
          <a:p>
            <a:endParaRPr dirty="0" lang="en-GB"/>
          </a:p>
        </p:txBody>
      </p:sp>
    </p:spTree>
  </p:cSld>
  <p:clrMapOvr>
    <a:masterClrMapping/>
  </p:clrMapOvr>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39" name="Title 1"/>
          <p:cNvSpPr>
            <a:spLocks noGrp="1"/>
          </p:cNvSpPr>
          <p:nvPr>
            <p:ph type="title"/>
          </p:nvPr>
        </p:nvSpPr>
        <p:spPr/>
        <p:txBody>
          <a:bodyPr/>
          <a:p>
            <a:r>
              <a:rPr dirty="0" lang="en-GB" smtClean="0"/>
              <a:t>Introduction</a:t>
            </a:r>
            <a:endParaRPr dirty="0" lang="en-GB"/>
          </a:p>
        </p:txBody>
      </p:sp>
      <p:sp>
        <p:nvSpPr>
          <p:cNvPr id="1048640" name="Content Placeholder 2"/>
          <p:cNvSpPr>
            <a:spLocks noGrp="1"/>
          </p:cNvSpPr>
          <p:nvPr>
            <p:ph idx="1"/>
          </p:nvPr>
        </p:nvSpPr>
        <p:spPr/>
        <p:txBody>
          <a:bodyPr/>
          <a:p>
            <a:pPr algn="just"/>
            <a:r>
              <a:rPr dirty="0" lang="en-GB" smtClean="0"/>
              <a:t>Managerial economics is concerned with the application of economics concepts and economic analysis to the problems of formulating rational managerial decisions. (Mansfield)</a:t>
            </a:r>
          </a:p>
          <a:p>
            <a:pPr algn="just"/>
            <a:r>
              <a:rPr dirty="0" lang="en-GB" smtClean="0"/>
              <a:t>It is a discipline that combines economic theories with managerial practices and helps to recover the gap between the problem of logic and policy.</a:t>
            </a:r>
            <a:endParaRPr dirty="0" lang="en-GB"/>
          </a:p>
        </p:txBody>
      </p:sp>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61" name="Title 1"/>
          <p:cNvSpPr>
            <a:spLocks noGrp="1"/>
          </p:cNvSpPr>
          <p:nvPr>
            <p:ph type="title"/>
          </p:nvPr>
        </p:nvSpPr>
        <p:spPr/>
        <p:txBody>
          <a:bodyPr/>
          <a:p>
            <a:r>
              <a:rPr dirty="0" lang="en-GB" smtClean="0"/>
              <a:t>Accounting cost concept</a:t>
            </a:r>
            <a:endParaRPr dirty="0" lang="en-GB"/>
          </a:p>
        </p:txBody>
      </p:sp>
      <p:sp>
        <p:nvSpPr>
          <p:cNvPr id="1048662" name="Content Placeholder 2"/>
          <p:cNvSpPr>
            <a:spLocks noGrp="1"/>
          </p:cNvSpPr>
          <p:nvPr>
            <p:ph idx="1"/>
          </p:nvPr>
        </p:nvSpPr>
        <p:spPr>
          <a:xfrm>
            <a:off x="838200" y="1825624"/>
            <a:ext cx="10515600" cy="5032375"/>
          </a:xfrm>
        </p:spPr>
        <p:txBody>
          <a:bodyPr>
            <a:normAutofit fontScale="96429" lnSpcReduction="20000"/>
          </a:bodyPr>
          <a:p>
            <a:pPr algn="just"/>
            <a:r>
              <a:rPr dirty="0" lang="en-GB" smtClean="0"/>
              <a:t>Opportunity cost and actual or explicit cost: </a:t>
            </a:r>
            <a:r>
              <a:rPr dirty="0" lang="en-GB" err="1" smtClean="0"/>
              <a:t>Oportunity</a:t>
            </a:r>
            <a:r>
              <a:rPr dirty="0" lang="en-GB" smtClean="0"/>
              <a:t> cost is the expected returns from the second best use of an economic resource while actual costs are those out of the pocket costs of labour, material, machine, plant building and other factors of production</a:t>
            </a:r>
          </a:p>
          <a:p>
            <a:pPr algn="just"/>
            <a:r>
              <a:rPr dirty="0" lang="en-GB" smtClean="0"/>
              <a:t>Business and Full Costs: Business cost are all expenses incurred in carrying out business while full cost include: business cost, opportunity cost and normal profit.</a:t>
            </a:r>
          </a:p>
          <a:p>
            <a:pPr algn="just"/>
            <a:r>
              <a:rPr dirty="0" lang="en-GB" smtClean="0"/>
              <a:t>Explicit and Implicit costs: Explicit costs are cash payments recorded in accounting practices such as wages, salaries, etc. while implicit cost are the cost that do not appear in business accounting system.</a:t>
            </a:r>
            <a:endParaRPr dirty="0" lang="en-GB"/>
          </a:p>
        </p:txBody>
      </p:sp>
    </p:spTree>
  </p:cSld>
  <p:clrMapOvr>
    <a:masterClrMapping/>
  </p:clrMapOvr>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63" name="Title 1"/>
          <p:cNvSpPr>
            <a:spLocks noGrp="1"/>
          </p:cNvSpPr>
          <p:nvPr>
            <p:ph type="title"/>
          </p:nvPr>
        </p:nvSpPr>
        <p:spPr>
          <a:xfrm>
            <a:off x="838200" y="44133"/>
            <a:ext cx="10515600" cy="1325563"/>
          </a:xfrm>
        </p:spPr>
        <p:txBody>
          <a:bodyPr/>
          <a:p>
            <a:r>
              <a:rPr dirty="0" lang="en-GB" smtClean="0"/>
              <a:t>Analytical cost concept	</a:t>
            </a:r>
            <a:endParaRPr dirty="0" lang="en-GB"/>
          </a:p>
        </p:txBody>
      </p:sp>
      <p:sp>
        <p:nvSpPr>
          <p:cNvPr id="1048664" name="Content Placeholder 2"/>
          <p:cNvSpPr>
            <a:spLocks noGrp="1"/>
          </p:cNvSpPr>
          <p:nvPr>
            <p:ph idx="1"/>
          </p:nvPr>
        </p:nvSpPr>
        <p:spPr>
          <a:xfrm>
            <a:off x="635000" y="1247776"/>
            <a:ext cx="10718800" cy="5782944"/>
          </a:xfrm>
        </p:spPr>
        <p:txBody>
          <a:bodyPr>
            <a:normAutofit fontScale="96429" lnSpcReduction="20000"/>
          </a:bodyPr>
          <a:p>
            <a:pPr algn="just"/>
            <a:r>
              <a:rPr dirty="0" lang="en-GB" smtClean="0"/>
              <a:t>Fixed and Variable costs: Fixed costs are costs that remain fixed in volume for a certain level of output while variable costs vary with variation in output. They include cost of raw materials.</a:t>
            </a:r>
          </a:p>
          <a:p>
            <a:pPr algn="just"/>
            <a:r>
              <a:rPr dirty="0" lang="en-GB" smtClean="0"/>
              <a:t>Total, Average and Marginal costs: Total cost refers to the total expenditure on the production of goods and services. Average cost is obtained by dividing the total cost by the output Q, while marginal cost is the additional cost of producing one extra unit of a product. </a:t>
            </a:r>
          </a:p>
          <a:p>
            <a:pPr algn="just"/>
            <a:r>
              <a:rPr dirty="0" lang="en-GB" smtClean="0"/>
              <a:t>Short Run and Long Run costs: Short run costs change as desired output changes given a constant size of firm, while long run costs are costs incurred on firm’s fixed assets such as plant, machinery and buildings, etc.</a:t>
            </a:r>
          </a:p>
          <a:p>
            <a:pPr algn="just"/>
            <a:r>
              <a:rPr dirty="0" lang="en-GB" smtClean="0"/>
              <a:t>Other costs include: Incremental and sunk costs, Historical and replacement costs, private and social costs</a:t>
            </a:r>
            <a:endParaRPr dirty="0" lang="en-GB"/>
          </a:p>
        </p:txBody>
      </p:sp>
    </p:spTree>
  </p:cSld>
  <p:clrMapOvr>
    <a:masterClrMapping/>
  </p:clrMapOvr>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65" name="Title 1"/>
          <p:cNvSpPr>
            <a:spLocks noGrp="1"/>
          </p:cNvSpPr>
          <p:nvPr>
            <p:ph type="title"/>
          </p:nvPr>
        </p:nvSpPr>
        <p:spPr/>
        <p:txBody>
          <a:bodyPr/>
          <a:p>
            <a:r>
              <a:rPr dirty="0" lang="en-GB" smtClean="0"/>
              <a:t>Cost Functions</a:t>
            </a:r>
            <a:endParaRPr dirty="0" lang="en-GB"/>
          </a:p>
        </p:txBody>
      </p:sp>
      <p:sp>
        <p:nvSpPr>
          <p:cNvPr id="1048666" name="Content Placeholder 2"/>
          <p:cNvSpPr>
            <a:spLocks noChangeAspect="1" noMove="1" noResize="1" noRot="1" noGrp="1" noAdjustHandles="1" noEditPoints="1" noChangeArrowheads="1" noChangeShapeType="1" noTextEdit="1"/>
          </p:cNvSpPr>
          <p:nvPr>
            <p:ph idx="1"/>
          </p:nvPr>
        </p:nvSpPr>
        <p:spPr>
          <a:xfrm>
            <a:off x="838200" y="1825624"/>
            <a:ext cx="10515600" cy="5032375"/>
          </a:xfrm>
          <a:blipFill rotWithShape="0">
            <a:blip xmlns:r="http://schemas.openxmlformats.org/officeDocument/2006/relationships" r:embed="rId1"/>
            <a:stretch>
              <a:fillRect l="-1217" t="-1937" r="-1623"/>
            </a:stretch>
          </a:blipFill>
        </p:spPr>
        <p:txBody>
          <a:bodyPr/>
          <a:p>
            <a:r>
              <a:rPr lang="en-GB">
                <a:noFill/>
              </a:rPr>
              <a:t> </a:t>
            </a:r>
          </a:p>
        </p:txBody>
      </p:sp>
      <p:sp>
        <p:nvSpPr>
          <p:cNvPr id="1048667" name="TextBox 3"/>
          <p:cNvSpPr txBox="1"/>
          <p:nvPr/>
        </p:nvSpPr>
        <p:spPr>
          <a:xfrm>
            <a:off x="7498080" y="2956816"/>
            <a:ext cx="5709920" cy="1823466"/>
          </a:xfrm>
          <a:prstGeom prst="rect"/>
          <a:noFill/>
        </p:spPr>
        <p:txBody>
          <a:bodyPr rtlCol="0" wrap="square">
            <a:spAutoFit/>
          </a:bodyPr>
          <a:p>
            <a:r>
              <a:rPr dirty="0" sz="2800" lang="en-GB" smtClean="0"/>
              <a:t>Where  a    =    Total fixed cost</a:t>
            </a:r>
          </a:p>
          <a:p>
            <a:r>
              <a:rPr dirty="0" sz="2800" lang="en-GB"/>
              <a:t>	</a:t>
            </a:r>
            <a:r>
              <a:rPr dirty="0" sz="2800" lang="en-GB" smtClean="0"/>
              <a:t>  </a:t>
            </a:r>
            <a:r>
              <a:rPr dirty="0" sz="2800" lang="en-GB" err="1" smtClean="0"/>
              <a:t>bQ</a:t>
            </a:r>
            <a:r>
              <a:rPr dirty="0" sz="2800" lang="en-GB" smtClean="0"/>
              <a:t> = Total variable cost</a:t>
            </a:r>
          </a:p>
          <a:p>
            <a:r>
              <a:rPr dirty="0" sz="2800" lang="en-GB"/>
              <a:t>	</a:t>
            </a:r>
          </a:p>
        </p:txBody>
      </p:sp>
    </p:spTree>
  </p:cSld>
  <p:clrMapOvr>
    <a:masterClrMapping/>
  </p:clrMapOvr>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68" name="Title 1"/>
          <p:cNvSpPr>
            <a:spLocks noGrp="1"/>
          </p:cNvSpPr>
          <p:nvPr>
            <p:ph type="title"/>
          </p:nvPr>
        </p:nvSpPr>
        <p:spPr/>
        <p:txBody>
          <a:bodyPr/>
          <a:p>
            <a:r>
              <a:rPr dirty="0" lang="en-GB" smtClean="0"/>
              <a:t>Cost Function Cont’d</a:t>
            </a:r>
            <a:endParaRPr dirty="0" lang="en-GB"/>
          </a:p>
        </p:txBody>
      </p:sp>
      <p:sp>
        <p:nvSpPr>
          <p:cNvPr id="1048669"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217" t="-2241"/>
            </a:stretch>
          </a:blipFill>
        </p:spPr>
        <p:txBody>
          <a:bodyPr/>
          <a:p>
            <a:r>
              <a:rPr lang="en-GB">
                <a:noFill/>
              </a:rPr>
              <a:t> </a:t>
            </a:r>
          </a:p>
        </p:txBody>
      </p:sp>
    </p:spTree>
  </p:cSld>
  <p:clrMapOvr>
    <a:masterClrMapping/>
  </p:clrMapOvr>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70" name="Title 1"/>
          <p:cNvSpPr>
            <a:spLocks noGrp="1"/>
          </p:cNvSpPr>
          <p:nvPr>
            <p:ph type="title"/>
          </p:nvPr>
        </p:nvSpPr>
        <p:spPr/>
        <p:txBody>
          <a:bodyPr/>
          <a:p>
            <a:r>
              <a:rPr dirty="0" lang="en-GB" smtClean="0"/>
              <a:t>Cubic Cost Function</a:t>
            </a:r>
            <a:endParaRPr dirty="0" lang="en-GB"/>
          </a:p>
        </p:txBody>
      </p:sp>
      <p:sp>
        <p:nvSpPr>
          <p:cNvPr id="1048671"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a:stretch>
          </a:blipFill>
        </p:spPr>
        <p:txBody>
          <a:bodyPr/>
          <a:p>
            <a:r>
              <a:rPr lang="en-GB">
                <a:noFill/>
              </a:rPr>
              <a:t> </a:t>
            </a:r>
          </a:p>
        </p:txBody>
      </p:sp>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2" name="Title 1"/>
          <p:cNvSpPr>
            <a:spLocks noGrp="1"/>
          </p:cNvSpPr>
          <p:nvPr>
            <p:ph type="title"/>
          </p:nvPr>
        </p:nvSpPr>
        <p:spPr/>
        <p:txBody>
          <a:bodyPr/>
          <a:p>
            <a:r>
              <a:rPr dirty="0" lang="en-GB" smtClean="0"/>
              <a:t>Cost Minimization</a:t>
            </a:r>
            <a:endParaRPr dirty="0" lang="en-GB"/>
          </a:p>
        </p:txBody>
      </p:sp>
      <p:sp>
        <p:nvSpPr>
          <p:cNvPr id="1048673" name="Content Placeholder 2"/>
          <p:cNvSpPr>
            <a:spLocks noChangeAspect="1" noMove="1" noResize="1" noRot="1" noGrp="1" noAdjustHandles="1" noEditPoints="1" noChangeArrowheads="1" noChangeShapeType="1" noTextEdit="1"/>
          </p:cNvSpPr>
          <p:nvPr>
            <p:ph idx="1"/>
          </p:nvPr>
        </p:nvSpPr>
        <p:spPr>
          <a:xfrm>
            <a:off x="838200" y="1825624"/>
            <a:ext cx="10515600" cy="5032375"/>
          </a:xfrm>
          <a:blipFill rotWithShape="0">
            <a:blip xmlns:r="http://schemas.openxmlformats.org/officeDocument/2006/relationships" r:embed="rId1"/>
            <a:stretch>
              <a:fillRect l="-1217" t="-1937" r="-1159"/>
            </a:stretch>
          </a:blipFill>
        </p:spPr>
        <p:txBody>
          <a:bodyPr/>
          <a:p>
            <a:r>
              <a:rPr lang="en-GB">
                <a:noFill/>
              </a:rPr>
              <a:t> </a:t>
            </a:r>
          </a:p>
        </p:txBody>
      </p:sp>
    </p:spTree>
  </p:cSld>
  <p:clrMapOvr>
    <a:masterClrMapping/>
  </p:clrMapOvr>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74" name="Title 1"/>
          <p:cNvSpPr>
            <a:spLocks noGrp="1"/>
          </p:cNvSpPr>
          <p:nvPr>
            <p:ph type="title"/>
          </p:nvPr>
        </p:nvSpPr>
        <p:spPr/>
        <p:txBody>
          <a:bodyPr/>
          <a:p>
            <a:r>
              <a:rPr dirty="0" lang="en-GB" smtClean="0"/>
              <a:t>Output optimization in short run</a:t>
            </a:r>
            <a:endParaRPr dirty="0" lang="en-GB"/>
          </a:p>
        </p:txBody>
      </p:sp>
      <p:sp>
        <p:nvSpPr>
          <p:cNvPr id="1048675"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217" t="-2241" r="-1159" b="-840"/>
            </a:stretch>
          </a:blipFill>
        </p:spPr>
        <p:txBody>
          <a:bodyPr/>
          <a:p>
            <a:r>
              <a:rPr lang="en-GB">
                <a:noFill/>
              </a:rPr>
              <a:t> </a:t>
            </a:r>
          </a:p>
        </p:txBody>
      </p:sp>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6" name="Title 1"/>
          <p:cNvSpPr>
            <a:spLocks noGrp="1"/>
          </p:cNvSpPr>
          <p:nvPr>
            <p:ph type="title"/>
          </p:nvPr>
        </p:nvSpPr>
        <p:spPr/>
        <p:txBody>
          <a:bodyPr/>
          <a:p>
            <a:r>
              <a:rPr dirty="0" lang="en-GB" smtClean="0"/>
              <a:t>Maximization of profit</a:t>
            </a:r>
            <a:endParaRPr dirty="0" lang="en-GB"/>
          </a:p>
        </p:txBody>
      </p:sp>
      <p:sp>
        <p:nvSpPr>
          <p:cNvPr id="1048677"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217" t="-2241" r="-348"/>
            </a:stretch>
          </a:blipFill>
        </p:spPr>
        <p:txBody>
          <a:bodyPr/>
          <a:p>
            <a:r>
              <a:rPr lang="en-GB">
                <a:noFill/>
              </a:rPr>
              <a:t> </a:t>
            </a:r>
          </a:p>
        </p:txBody>
      </p:sp>
    </p:spTree>
  </p:cSld>
  <p:clrMapOvr>
    <a:masterClrMapping/>
  </p:clrMapOvr>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78" name="Title 1"/>
          <p:cNvSpPr>
            <a:spLocks noGrp="1"/>
          </p:cNvSpPr>
          <p:nvPr>
            <p:ph type="title"/>
          </p:nvPr>
        </p:nvSpPr>
        <p:spPr/>
        <p:txBody>
          <a:bodyPr/>
          <a:p>
            <a:r>
              <a:rPr dirty="0" lang="en-GB" smtClean="0"/>
              <a:t>Break Even Analysis</a:t>
            </a:r>
            <a:endParaRPr dirty="0" lang="en-GB"/>
          </a:p>
        </p:txBody>
      </p:sp>
      <p:sp>
        <p:nvSpPr>
          <p:cNvPr id="1048679" name="Content Placeholder 2"/>
          <p:cNvSpPr>
            <a:spLocks noGrp="1"/>
          </p:cNvSpPr>
          <p:nvPr>
            <p:ph idx="1"/>
          </p:nvPr>
        </p:nvSpPr>
        <p:spPr/>
        <p:txBody>
          <a:bodyPr/>
          <a:p>
            <a:pPr algn="just"/>
            <a:r>
              <a:rPr dirty="0" lang="en-GB" smtClean="0"/>
              <a:t>Break even analysis is a useful and frequently employed technique for determining the volume of service/goods needed to ensure that revenue generated will exceed costs. Break even is attained when total revenue (TR) is equal to total cost (TC)</a:t>
            </a:r>
            <a:endParaRPr dirty="0" lang="en-GB"/>
          </a:p>
        </p:txBody>
      </p:sp>
      <p:cxnSp>
        <p:nvCxnSpPr>
          <p:cNvPr id="3145750" name="Straight Connector 4"/>
          <p:cNvCxnSpPr>
            <a:cxnSpLocks/>
          </p:cNvCxnSpPr>
          <p:nvPr/>
        </p:nvCxnSpPr>
        <p:spPr>
          <a:xfrm>
            <a:off x="2702560" y="3738880"/>
            <a:ext cx="0" cy="2438083"/>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1" name="Straight Connector 6"/>
          <p:cNvCxnSpPr>
            <a:cxnSpLocks/>
          </p:cNvCxnSpPr>
          <p:nvPr/>
        </p:nvCxnSpPr>
        <p:spPr>
          <a:xfrm>
            <a:off x="2722880" y="6176963"/>
            <a:ext cx="3007360"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2" name="Straight Connector 8"/>
          <p:cNvCxnSpPr>
            <a:cxnSpLocks/>
          </p:cNvCxnSpPr>
          <p:nvPr/>
        </p:nvCxnSpPr>
        <p:spPr>
          <a:xfrm flipV="1">
            <a:off x="2702560" y="3962400"/>
            <a:ext cx="2032000" cy="2214563"/>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3" name="Straight Connector 10"/>
          <p:cNvCxnSpPr>
            <a:cxnSpLocks/>
          </p:cNvCxnSpPr>
          <p:nvPr/>
        </p:nvCxnSpPr>
        <p:spPr>
          <a:xfrm flipV="1">
            <a:off x="2702560" y="4307840"/>
            <a:ext cx="3027680" cy="99568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4" name="Straight Connector 12"/>
          <p:cNvCxnSpPr>
            <a:cxnSpLocks/>
          </p:cNvCxnSpPr>
          <p:nvPr/>
        </p:nvCxnSpPr>
        <p:spPr>
          <a:xfrm>
            <a:off x="2702560" y="5303520"/>
            <a:ext cx="3027680"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5" name="Straight Connector 14"/>
          <p:cNvCxnSpPr>
            <a:cxnSpLocks/>
          </p:cNvCxnSpPr>
          <p:nvPr/>
        </p:nvCxnSpPr>
        <p:spPr>
          <a:xfrm>
            <a:off x="3860800" y="4917440"/>
            <a:ext cx="0" cy="177074"/>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6" name="Straight Connector 17"/>
          <p:cNvCxnSpPr>
            <a:cxnSpLocks/>
          </p:cNvCxnSpPr>
          <p:nvPr/>
        </p:nvCxnSpPr>
        <p:spPr>
          <a:xfrm>
            <a:off x="3860802" y="5178700"/>
            <a:ext cx="0" cy="177074"/>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7" name="Straight Connector 18"/>
          <p:cNvCxnSpPr>
            <a:cxnSpLocks/>
          </p:cNvCxnSpPr>
          <p:nvPr/>
        </p:nvCxnSpPr>
        <p:spPr>
          <a:xfrm>
            <a:off x="3860798" y="5461728"/>
            <a:ext cx="0" cy="177074"/>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8" name="Straight Connector 19"/>
          <p:cNvCxnSpPr>
            <a:cxnSpLocks/>
          </p:cNvCxnSpPr>
          <p:nvPr/>
        </p:nvCxnSpPr>
        <p:spPr>
          <a:xfrm>
            <a:off x="3860798" y="5722980"/>
            <a:ext cx="0" cy="177074"/>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9" name="Straight Connector 20"/>
          <p:cNvCxnSpPr>
            <a:cxnSpLocks/>
          </p:cNvCxnSpPr>
          <p:nvPr/>
        </p:nvCxnSpPr>
        <p:spPr>
          <a:xfrm>
            <a:off x="3851363" y="5995126"/>
            <a:ext cx="0" cy="177074"/>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680" name="TextBox 21"/>
          <p:cNvSpPr txBox="1"/>
          <p:nvPr/>
        </p:nvSpPr>
        <p:spPr>
          <a:xfrm>
            <a:off x="4734560" y="3712580"/>
            <a:ext cx="731520" cy="454278"/>
          </a:xfrm>
          <a:prstGeom prst="rect"/>
          <a:noFill/>
        </p:spPr>
        <p:txBody>
          <a:bodyPr rtlCol="0" wrap="square">
            <a:spAutoFit/>
          </a:bodyPr>
          <a:p>
            <a:r>
              <a:rPr dirty="0" lang="en-GB" smtClean="0"/>
              <a:t>TR</a:t>
            </a:r>
            <a:endParaRPr dirty="0" lang="en-GB"/>
          </a:p>
        </p:txBody>
      </p:sp>
      <p:sp>
        <p:nvSpPr>
          <p:cNvPr id="1048681" name="TextBox 22"/>
          <p:cNvSpPr txBox="1"/>
          <p:nvPr/>
        </p:nvSpPr>
        <p:spPr>
          <a:xfrm>
            <a:off x="5791200" y="4123174"/>
            <a:ext cx="731520" cy="454278"/>
          </a:xfrm>
          <a:prstGeom prst="rect"/>
          <a:noFill/>
        </p:spPr>
        <p:txBody>
          <a:bodyPr rtlCol="0" wrap="square">
            <a:spAutoFit/>
          </a:bodyPr>
          <a:p>
            <a:r>
              <a:rPr dirty="0" lang="en-GB" smtClean="0"/>
              <a:t>TC</a:t>
            </a:r>
            <a:endParaRPr dirty="0" lang="en-GB"/>
          </a:p>
        </p:txBody>
      </p:sp>
      <p:sp>
        <p:nvSpPr>
          <p:cNvPr id="1048682" name="TextBox 23"/>
          <p:cNvSpPr txBox="1"/>
          <p:nvPr/>
        </p:nvSpPr>
        <p:spPr>
          <a:xfrm>
            <a:off x="5892797" y="5171108"/>
            <a:ext cx="731520" cy="454278"/>
          </a:xfrm>
          <a:prstGeom prst="rect"/>
          <a:noFill/>
        </p:spPr>
        <p:txBody>
          <a:bodyPr rtlCol="0" wrap="square">
            <a:spAutoFit/>
          </a:bodyPr>
          <a:p>
            <a:r>
              <a:rPr dirty="0" lang="en-GB" smtClean="0"/>
              <a:t>FC</a:t>
            </a:r>
            <a:endParaRPr dirty="0" lang="en-GB"/>
          </a:p>
        </p:txBody>
      </p:sp>
      <p:sp>
        <p:nvSpPr>
          <p:cNvPr id="1048683" name="TextBox 24"/>
          <p:cNvSpPr txBox="1"/>
          <p:nvPr/>
        </p:nvSpPr>
        <p:spPr>
          <a:xfrm>
            <a:off x="3718560" y="6200499"/>
            <a:ext cx="731520" cy="454279"/>
          </a:xfrm>
          <a:prstGeom prst="rect"/>
          <a:noFill/>
        </p:spPr>
        <p:txBody>
          <a:bodyPr rtlCol="0" wrap="square">
            <a:spAutoFit/>
          </a:bodyPr>
          <a:p>
            <a:r>
              <a:rPr dirty="0" lang="en-GB" smtClean="0"/>
              <a:t>A</a:t>
            </a:r>
            <a:endParaRPr dirty="0" lang="en-GB"/>
          </a:p>
        </p:txBody>
      </p:sp>
      <p:sp>
        <p:nvSpPr>
          <p:cNvPr id="1048684" name="TextBox 25"/>
          <p:cNvSpPr txBox="1"/>
          <p:nvPr/>
        </p:nvSpPr>
        <p:spPr>
          <a:xfrm>
            <a:off x="4084320" y="6233652"/>
            <a:ext cx="2946404" cy="454279"/>
          </a:xfrm>
          <a:prstGeom prst="rect"/>
          <a:noFill/>
        </p:spPr>
        <p:txBody>
          <a:bodyPr rtlCol="0" wrap="square">
            <a:spAutoFit/>
          </a:bodyPr>
          <a:p>
            <a:r>
              <a:rPr dirty="0" lang="en-GB" smtClean="0"/>
              <a:t>Volume of goods / services</a:t>
            </a:r>
            <a:endParaRPr dirty="0" lang="en-GB"/>
          </a:p>
        </p:txBody>
      </p:sp>
      <p:sp>
        <p:nvSpPr>
          <p:cNvPr id="1048685" name="TextBox 26"/>
          <p:cNvSpPr txBox="1"/>
          <p:nvPr/>
        </p:nvSpPr>
        <p:spPr>
          <a:xfrm rot="16200000">
            <a:off x="1469627" y="4426143"/>
            <a:ext cx="1788164" cy="454278"/>
          </a:xfrm>
          <a:prstGeom prst="rect"/>
          <a:noFill/>
        </p:spPr>
        <p:txBody>
          <a:bodyPr rtlCol="0" wrap="square">
            <a:spAutoFit/>
          </a:bodyPr>
          <a:p>
            <a:r>
              <a:rPr dirty="0" lang="en-GB" smtClean="0"/>
              <a:t>Cost / Revenue</a:t>
            </a:r>
            <a:endParaRPr dirty="0" lang="en-GB"/>
          </a:p>
        </p:txBody>
      </p:sp>
    </p:spTree>
  </p:cSld>
  <p:clrMapOvr>
    <a:masterClrMapping/>
  </p:clrMapOvr>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86" name="Title 1"/>
          <p:cNvSpPr>
            <a:spLocks noGrp="1"/>
          </p:cNvSpPr>
          <p:nvPr>
            <p:ph type="title"/>
          </p:nvPr>
        </p:nvSpPr>
        <p:spPr/>
        <p:txBody>
          <a:bodyPr/>
          <a:p>
            <a:r>
              <a:rPr dirty="0" lang="en-GB" smtClean="0"/>
              <a:t>Cont’d (Relevant equations)</a:t>
            </a:r>
            <a:endParaRPr dirty="0" lang="en-GB"/>
          </a:p>
        </p:txBody>
      </p:sp>
      <p:sp>
        <p:nvSpPr>
          <p:cNvPr id="1048687" name="Content Placeholder 2"/>
          <p:cNvSpPr>
            <a:spLocks noGrp="1"/>
          </p:cNvSpPr>
          <p:nvPr>
            <p:ph idx="1"/>
          </p:nvPr>
        </p:nvSpPr>
        <p:spPr>
          <a:xfrm>
            <a:off x="838200" y="1825624"/>
            <a:ext cx="10515600" cy="5032375"/>
          </a:xfrm>
        </p:spPr>
        <p:txBody>
          <a:bodyPr>
            <a:normAutofit fontScale="96429" lnSpcReduction="20000"/>
          </a:bodyPr>
          <a:p>
            <a:r>
              <a:rPr dirty="0" lang="en-GB" smtClean="0"/>
              <a:t>TR = REV X N</a:t>
            </a:r>
          </a:p>
          <a:p>
            <a:r>
              <a:rPr dirty="0" lang="en-GB" smtClean="0"/>
              <a:t>VC = COST X N</a:t>
            </a:r>
          </a:p>
          <a:p>
            <a:r>
              <a:rPr dirty="0" lang="en-GB" smtClean="0"/>
              <a:t>TC = VC + FC</a:t>
            </a:r>
          </a:p>
          <a:p>
            <a:r>
              <a:rPr dirty="0" lang="en-GB" smtClean="0"/>
              <a:t>TR = Total Revenue</a:t>
            </a:r>
          </a:p>
          <a:p>
            <a:r>
              <a:rPr dirty="0" lang="en-GB" smtClean="0"/>
              <a:t>REV = Revenue generated per unit service</a:t>
            </a:r>
          </a:p>
          <a:p>
            <a:r>
              <a:rPr dirty="0" lang="en-GB" smtClean="0"/>
              <a:t>N = Number of unit or service provided</a:t>
            </a:r>
          </a:p>
          <a:p>
            <a:r>
              <a:rPr dirty="0" lang="en-GB" smtClean="0"/>
              <a:t>VC = Variable cost</a:t>
            </a:r>
          </a:p>
          <a:p>
            <a:r>
              <a:rPr dirty="0" lang="en-GB" smtClean="0"/>
              <a:t>TC = Total cost</a:t>
            </a:r>
          </a:p>
          <a:p>
            <a:r>
              <a:rPr dirty="0" lang="en-GB" smtClean="0"/>
              <a:t>FC = Fixed cost</a:t>
            </a:r>
            <a:endParaRPr dirty="0" lang="en-GB"/>
          </a:p>
        </p:txBody>
      </p:sp>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41" name="Title 1"/>
          <p:cNvSpPr>
            <a:spLocks noGrp="1"/>
          </p:cNvSpPr>
          <p:nvPr>
            <p:ph type="title"/>
          </p:nvPr>
        </p:nvSpPr>
        <p:spPr/>
        <p:txBody>
          <a:bodyPr/>
          <a:p>
            <a:r>
              <a:rPr dirty="0" lang="en-GB" smtClean="0"/>
              <a:t>Scope of Managerial Economics</a:t>
            </a:r>
            <a:endParaRPr dirty="0" lang="en-GB"/>
          </a:p>
        </p:txBody>
      </p:sp>
      <p:sp>
        <p:nvSpPr>
          <p:cNvPr id="1048642" name="Content Placeholder 2"/>
          <p:cNvSpPr>
            <a:spLocks noGrp="1"/>
          </p:cNvSpPr>
          <p:nvPr>
            <p:ph idx="1"/>
          </p:nvPr>
        </p:nvSpPr>
        <p:spPr>
          <a:xfrm>
            <a:off x="838200" y="1825624"/>
            <a:ext cx="10515600" cy="4662261"/>
          </a:xfrm>
        </p:spPr>
        <p:txBody>
          <a:bodyPr>
            <a:normAutofit fontScale="89286" lnSpcReduction="10000"/>
          </a:bodyPr>
          <a:p>
            <a:pPr algn="just"/>
            <a:r>
              <a:rPr dirty="0" lang="en-GB" smtClean="0"/>
              <a:t>The most important function in managerial economics is decision making. It involves selecting the most suitable action from two or more alternatives.</a:t>
            </a:r>
          </a:p>
          <a:p>
            <a:pPr algn="just"/>
            <a:r>
              <a:rPr dirty="0" lang="en-GB" smtClean="0"/>
              <a:t>Economic theories and analysis are used to solve problems of managerial economics.</a:t>
            </a:r>
          </a:p>
          <a:p>
            <a:pPr algn="just"/>
            <a:r>
              <a:rPr dirty="0" lang="en-GB" smtClean="0"/>
              <a:t>Economics comprises two main divisions; micro and macro economics</a:t>
            </a:r>
          </a:p>
          <a:p>
            <a:pPr algn="just"/>
            <a:r>
              <a:rPr dirty="0" lang="en-GB" smtClean="0"/>
              <a:t>Microeconomics covers the analysis of small individual units of economy such as individual firms, industry or a single individual consumer while macroeconomics deals with the study of the entire economy and considers all factors such as government policies, GDP national income, unemployment etc.</a:t>
            </a:r>
            <a:endParaRPr dirty="0" lang="en-GB"/>
          </a:p>
        </p:txBody>
      </p:sp>
    </p:spTree>
  </p:cSld>
  <p:clrMapOvr>
    <a:masterClrMapping/>
  </p:clrMapOvr>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88" name="Title 1"/>
          <p:cNvSpPr>
            <a:spLocks noGrp="1"/>
          </p:cNvSpPr>
          <p:nvPr>
            <p:ph type="title"/>
          </p:nvPr>
        </p:nvSpPr>
        <p:spPr/>
        <p:txBody>
          <a:bodyPr/>
          <a:p>
            <a:r>
              <a:rPr dirty="0" lang="en-GB" smtClean="0"/>
              <a:t>Break Even </a:t>
            </a:r>
            <a:r>
              <a:rPr dirty="0" lang="en-GB" smtClean="0"/>
              <a:t>Analysis </a:t>
            </a:r>
            <a:r>
              <a:rPr dirty="0" lang="en-GB" smtClean="0"/>
              <a:t>Example</a:t>
            </a:r>
            <a:endParaRPr dirty="0" lang="en-GB"/>
          </a:p>
        </p:txBody>
      </p:sp>
      <p:graphicFrame>
        <p:nvGraphicFramePr>
          <p:cNvPr id="4194305" name="Content Placeholder 3"/>
          <p:cNvGraphicFramePr>
            <a:graphicFrameLocks noGrp="1"/>
          </p:cNvGraphicFramePr>
          <p:nvPr>
            <p:ph idx="1"/>
          </p:nvPr>
        </p:nvGraphicFramePr>
        <p:xfrm>
          <a:off x="838200" y="1825625"/>
          <a:ext cx="10033000" cy="3385925"/>
        </p:xfrm>
        <a:graphic>
          <a:graphicData uri="http://schemas.openxmlformats.org/drawingml/2006/table">
            <a:tbl>
              <a:tblPr firstRow="1" bandRow="1">
                <a:tableStyleId>{073A0DAA-6AF3-43AB-8588-CEC1D06C72B9}</a:tableStyleId>
              </a:tblPr>
              <a:tblGrid>
                <a:gridCol w="2508250"/>
                <a:gridCol w="2508250"/>
                <a:gridCol w="2508250"/>
                <a:gridCol w="2508250"/>
              </a:tblGrid>
              <a:tr h="549169">
                <a:tc>
                  <a:txBody>
                    <a:bodyPr/>
                    <a:p>
                      <a:pPr algn="ctr"/>
                      <a:r>
                        <a:rPr dirty="0" lang="en-GB" smtClean="0"/>
                        <a:t>Pen</a:t>
                      </a:r>
                      <a:r>
                        <a:rPr baseline="0" dirty="0" lang="en-GB" smtClean="0"/>
                        <a:t> Sold (Q)</a:t>
                      </a:r>
                      <a:endParaRPr dirty="0" lang="en-GB"/>
                    </a:p>
                  </a:txBody>
                </a:tc>
                <a:tc>
                  <a:txBody>
                    <a:bodyPr/>
                    <a:p>
                      <a:pPr algn="ctr"/>
                      <a:r>
                        <a:rPr dirty="0" lang="en-GB" smtClean="0"/>
                        <a:t>20 000</a:t>
                      </a:r>
                      <a:endParaRPr dirty="0" lang="en-GB"/>
                    </a:p>
                  </a:txBody>
                </a:tc>
                <a:tc>
                  <a:txBody>
                    <a:bodyPr/>
                    <a:p>
                      <a:pPr algn="ctr"/>
                      <a:r>
                        <a:rPr dirty="0" lang="en-GB" smtClean="0"/>
                        <a:t>50 000</a:t>
                      </a:r>
                      <a:endParaRPr dirty="0" lang="en-GB"/>
                    </a:p>
                  </a:txBody>
                </a:tc>
                <a:tc>
                  <a:txBody>
                    <a:bodyPr/>
                    <a:p>
                      <a:pPr algn="ctr"/>
                      <a:r>
                        <a:rPr dirty="0" lang="en-GB" smtClean="0"/>
                        <a:t>80 000</a:t>
                      </a:r>
                      <a:endParaRPr dirty="0" lang="en-GB"/>
                    </a:p>
                  </a:txBody>
                </a:tc>
              </a:tr>
              <a:tr h="549169">
                <a:tc>
                  <a:txBody>
                    <a:bodyPr/>
                    <a:p>
                      <a:pPr algn="ctr"/>
                      <a:r>
                        <a:rPr dirty="0" lang="en-GB" smtClean="0"/>
                        <a:t>Total Sales (S)</a:t>
                      </a:r>
                      <a:endParaRPr dirty="0" lang="en-GB"/>
                    </a:p>
                  </a:txBody>
                </a:tc>
                <a:tc>
                  <a:txBody>
                    <a:bodyPr/>
                    <a:p>
                      <a:pPr algn="ctr"/>
                      <a:r>
                        <a:rPr dirty="0" lang="en-GB" smtClean="0"/>
                        <a:t>400 000</a:t>
                      </a:r>
                      <a:endParaRPr dirty="0" lang="en-GB"/>
                    </a:p>
                  </a:txBody>
                </a:tc>
                <a:tc>
                  <a:txBody>
                    <a:bodyPr/>
                    <a:p>
                      <a:pPr algn="ctr"/>
                      <a:r>
                        <a:rPr dirty="0" lang="en-GB" smtClean="0"/>
                        <a:t>1</a:t>
                      </a:r>
                      <a:r>
                        <a:rPr baseline="0" dirty="0" lang="en-GB" smtClean="0"/>
                        <a:t> 000 000</a:t>
                      </a:r>
                      <a:endParaRPr dirty="0" lang="en-GB"/>
                    </a:p>
                  </a:txBody>
                </a:tc>
                <a:tc>
                  <a:txBody>
                    <a:bodyPr/>
                    <a:p>
                      <a:pPr algn="ctr"/>
                      <a:r>
                        <a:rPr dirty="0" lang="en-GB" smtClean="0"/>
                        <a:t>1 600 000</a:t>
                      </a:r>
                      <a:endParaRPr dirty="0" lang="en-GB"/>
                    </a:p>
                  </a:txBody>
                </a:tc>
              </a:tr>
              <a:tr h="549169">
                <a:tc>
                  <a:txBody>
                    <a:bodyPr/>
                    <a:p>
                      <a:pPr algn="ctr"/>
                      <a:r>
                        <a:rPr dirty="0" lang="en-GB" smtClean="0"/>
                        <a:t>Variable Cost (V.C)</a:t>
                      </a:r>
                      <a:endParaRPr dirty="0" lang="en-GB"/>
                    </a:p>
                  </a:txBody>
                </a:tc>
                <a:tc>
                  <a:txBody>
                    <a:bodyPr/>
                    <a:p>
                      <a:pPr algn="ctr"/>
                      <a:r>
                        <a:rPr dirty="0" lang="en-GB" smtClean="0"/>
                        <a:t>240 000</a:t>
                      </a:r>
                      <a:endParaRPr dirty="0" lang="en-GB"/>
                    </a:p>
                  </a:txBody>
                </a:tc>
                <a:tc>
                  <a:txBody>
                    <a:bodyPr/>
                    <a:p>
                      <a:pPr algn="ctr"/>
                      <a:r>
                        <a:rPr dirty="0" lang="en-GB" smtClean="0"/>
                        <a:t>600</a:t>
                      </a:r>
                      <a:r>
                        <a:rPr baseline="0" dirty="0" lang="en-GB" smtClean="0"/>
                        <a:t> 000</a:t>
                      </a:r>
                      <a:endParaRPr dirty="0" lang="en-GB"/>
                    </a:p>
                  </a:txBody>
                </a:tc>
                <a:tc>
                  <a:txBody>
                    <a:bodyPr/>
                    <a:p>
                      <a:pPr algn="ctr"/>
                      <a:r>
                        <a:rPr dirty="0" lang="en-GB" smtClean="0"/>
                        <a:t>960 000</a:t>
                      </a:r>
                      <a:endParaRPr dirty="0" lang="en-GB"/>
                    </a:p>
                  </a:txBody>
                </a:tc>
              </a:tr>
              <a:tr h="549169">
                <a:tc>
                  <a:txBody>
                    <a:bodyPr/>
                    <a:p>
                      <a:pPr algn="ctr"/>
                      <a:r>
                        <a:rPr dirty="0" lang="en-GB" smtClean="0"/>
                        <a:t>Contribution</a:t>
                      </a:r>
                      <a:r>
                        <a:rPr baseline="0" dirty="0" lang="en-GB" smtClean="0"/>
                        <a:t> Margin (CM)</a:t>
                      </a:r>
                      <a:endParaRPr dirty="0" lang="en-GB"/>
                    </a:p>
                  </a:txBody>
                </a:tc>
                <a:tc>
                  <a:txBody>
                    <a:bodyPr/>
                    <a:p>
                      <a:pPr algn="ctr"/>
                      <a:r>
                        <a:rPr dirty="0" lang="en-GB" smtClean="0"/>
                        <a:t>160 000</a:t>
                      </a:r>
                      <a:endParaRPr dirty="0" lang="en-GB"/>
                    </a:p>
                  </a:txBody>
                </a:tc>
                <a:tc>
                  <a:txBody>
                    <a:bodyPr/>
                    <a:p>
                      <a:pPr algn="ctr"/>
                      <a:r>
                        <a:rPr dirty="0" lang="en-GB" smtClean="0"/>
                        <a:t>400 000</a:t>
                      </a:r>
                      <a:endParaRPr dirty="0" lang="en-GB"/>
                    </a:p>
                  </a:txBody>
                </a:tc>
                <a:tc>
                  <a:txBody>
                    <a:bodyPr/>
                    <a:p>
                      <a:pPr algn="ctr"/>
                      <a:r>
                        <a:rPr dirty="0" lang="en-GB" smtClean="0"/>
                        <a:t>640 000</a:t>
                      </a:r>
                      <a:endParaRPr dirty="0" lang="en-GB"/>
                    </a:p>
                  </a:txBody>
                </a:tc>
              </a:tr>
              <a:tr h="549169">
                <a:tc>
                  <a:txBody>
                    <a:bodyPr/>
                    <a:p>
                      <a:pPr algn="ctr"/>
                      <a:r>
                        <a:rPr dirty="0" lang="en-GB" smtClean="0"/>
                        <a:t>Fixed Cost (FC)</a:t>
                      </a:r>
                      <a:endParaRPr dirty="0" lang="en-GB"/>
                    </a:p>
                  </a:txBody>
                </a:tc>
                <a:tc>
                  <a:txBody>
                    <a:bodyPr/>
                    <a:p>
                      <a:pPr algn="ctr"/>
                      <a:r>
                        <a:rPr dirty="0" lang="en-GB" smtClean="0"/>
                        <a:t>400 000</a:t>
                      </a:r>
                      <a:endParaRPr dirty="0" lang="en-GB"/>
                    </a:p>
                  </a:txBody>
                </a:tc>
                <a:tc>
                  <a:txBody>
                    <a:bodyPr/>
                    <a:p>
                      <a:pPr algn="ctr"/>
                      <a:r>
                        <a:rPr dirty="0" lang="en-GB" smtClean="0"/>
                        <a:t>400 000</a:t>
                      </a:r>
                      <a:endParaRPr dirty="0" lang="en-GB"/>
                    </a:p>
                  </a:txBody>
                </a:tc>
                <a:tc>
                  <a:txBody>
                    <a:bodyPr/>
                    <a:p>
                      <a:pPr algn="ctr"/>
                      <a:r>
                        <a:rPr dirty="0" lang="en-GB" smtClean="0"/>
                        <a:t>400 000</a:t>
                      </a:r>
                      <a:endParaRPr dirty="0" lang="en-GB"/>
                    </a:p>
                  </a:txBody>
                </a:tc>
              </a:tr>
              <a:tr h="549169">
                <a:tc>
                  <a:txBody>
                    <a:bodyPr/>
                    <a:p>
                      <a:pPr algn="ctr"/>
                      <a:r>
                        <a:rPr dirty="0" lang="en-GB" smtClean="0"/>
                        <a:t>Profit/Loss</a:t>
                      </a:r>
                      <a:endParaRPr dirty="0" lang="en-GB"/>
                    </a:p>
                  </a:txBody>
                </a:tc>
                <a:tc>
                  <a:txBody>
                    <a:bodyPr/>
                    <a:p>
                      <a:pPr algn="ctr"/>
                      <a:r>
                        <a:rPr dirty="0" lang="en-GB" smtClean="0"/>
                        <a:t>240 000</a:t>
                      </a:r>
                      <a:endParaRPr dirty="0" lang="en-GB"/>
                    </a:p>
                  </a:txBody>
                </a:tc>
                <a:tc>
                  <a:txBody>
                    <a:bodyPr/>
                    <a:p>
                      <a:pPr algn="ctr"/>
                      <a:r>
                        <a:rPr dirty="0" lang="en-GB" smtClean="0"/>
                        <a:t>0</a:t>
                      </a:r>
                      <a:endParaRPr dirty="0" lang="en-GB"/>
                    </a:p>
                  </a:txBody>
                </a:tc>
                <a:tc>
                  <a:txBody>
                    <a:bodyPr/>
                    <a:p>
                      <a:pPr algn="ctr"/>
                      <a:r>
                        <a:rPr dirty="0" lang="en-GB" smtClean="0"/>
                        <a:t>240 000</a:t>
                      </a:r>
                      <a:endParaRPr dirty="0" lang="en-GB"/>
                    </a:p>
                  </a:txBody>
                </a:tc>
              </a:tr>
            </a:tbl>
          </a:graphicData>
        </a:graphic>
      </p:graphicFrame>
    </p:spTree>
  </p:cSld>
  <p:clrMapOvr>
    <a:masterClrMapping/>
  </p:clrMapOvr>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89" name="Title 1"/>
          <p:cNvSpPr>
            <a:spLocks noGrp="1"/>
          </p:cNvSpPr>
          <p:nvPr>
            <p:ph type="title"/>
          </p:nvPr>
        </p:nvSpPr>
        <p:spPr/>
        <p:txBody>
          <a:bodyPr/>
          <a:p>
            <a:r>
              <a:rPr dirty="0" lang="en-GB" smtClean="0"/>
              <a:t>Time Value of Money (TVM)</a:t>
            </a:r>
            <a:endParaRPr dirty="0" lang="en-GB"/>
          </a:p>
        </p:txBody>
      </p:sp>
      <p:sp>
        <p:nvSpPr>
          <p:cNvPr id="1048690" name="Content Placeholder 2"/>
          <p:cNvSpPr>
            <a:spLocks noGrp="1"/>
          </p:cNvSpPr>
          <p:nvPr>
            <p:ph idx="1"/>
          </p:nvPr>
        </p:nvSpPr>
        <p:spPr/>
        <p:txBody>
          <a:bodyPr/>
          <a:p>
            <a:pPr algn="just" indent="0" marL="0">
              <a:buNone/>
            </a:pPr>
            <a:r>
              <a:rPr dirty="0" lang="en-GB" smtClean="0"/>
              <a:t>It is a financial management concept that is used to compare investment alternatives and to solve problems involving loans, mortgages, leases, savings and annuities. It works on the concept that a unit amount of money received today is worth more than the promise or expectation of the same amount in future.</a:t>
            </a:r>
          </a:p>
          <a:p>
            <a:pPr algn="just" indent="0" marL="0">
              <a:buNone/>
            </a:pPr>
            <a:r>
              <a:rPr dirty="0" lang="en-GB" smtClean="0"/>
              <a:t>Terminologies</a:t>
            </a:r>
          </a:p>
          <a:p>
            <a:pPr algn="just" indent="0" marL="0">
              <a:buNone/>
            </a:pPr>
            <a:r>
              <a:rPr dirty="0" lang="en-GB" smtClean="0"/>
              <a:t>Interest, period, payments, present value, future worth, annuity, amortization, cash flow</a:t>
            </a:r>
            <a:endParaRPr dirty="0" lang="en-GB"/>
          </a:p>
        </p:txBody>
      </p:sp>
    </p:spTree>
  </p:cSld>
  <p:clrMapOvr>
    <a:masterClrMapping/>
  </p:clrMapOvr>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91" name="Title 1"/>
          <p:cNvSpPr>
            <a:spLocks noGrp="1"/>
          </p:cNvSpPr>
          <p:nvPr>
            <p:ph type="title"/>
          </p:nvPr>
        </p:nvSpPr>
        <p:spPr/>
        <p:txBody>
          <a:bodyPr/>
          <a:p>
            <a:r>
              <a:rPr dirty="0" lang="en-GB" smtClean="0"/>
              <a:t>Example</a:t>
            </a:r>
            <a:endParaRPr dirty="0" lang="en-GB"/>
          </a:p>
        </p:txBody>
      </p:sp>
      <p:sp>
        <p:nvSpPr>
          <p:cNvPr id="1048692"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217" t="-2241" r="-1159"/>
            </a:stretch>
          </a:blipFill>
        </p:spPr>
        <p:txBody>
          <a:bodyPr/>
          <a:p>
            <a:r>
              <a:rPr lang="en-GB">
                <a:noFill/>
              </a:rPr>
              <a:t> </a:t>
            </a:r>
          </a:p>
        </p:txBody>
      </p:sp>
    </p:spTree>
  </p:cSld>
  <p:clrMapOvr>
    <a:masterClrMapping/>
  </p:clrMapOvr>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693" name="Title 1"/>
          <p:cNvSpPr>
            <a:spLocks noGrp="1"/>
          </p:cNvSpPr>
          <p:nvPr>
            <p:ph type="title"/>
          </p:nvPr>
        </p:nvSpPr>
        <p:spPr/>
        <p:txBody>
          <a:bodyPr/>
          <a:p>
            <a:r>
              <a:rPr dirty="0" lang="en-GB" smtClean="0"/>
              <a:t>Diversification</a:t>
            </a:r>
            <a:endParaRPr dirty="0" lang="en-GB"/>
          </a:p>
        </p:txBody>
      </p:sp>
      <p:sp>
        <p:nvSpPr>
          <p:cNvPr id="1048694" name="Content Placeholder 2"/>
          <p:cNvSpPr>
            <a:spLocks noGrp="1"/>
          </p:cNvSpPr>
          <p:nvPr>
            <p:ph idx="1"/>
          </p:nvPr>
        </p:nvSpPr>
        <p:spPr/>
        <p:txBody>
          <a:bodyPr>
            <a:normAutofit fontScale="96429" lnSpcReduction="20000"/>
          </a:bodyPr>
          <a:p>
            <a:pPr algn="just" indent="0" marL="0">
              <a:buNone/>
            </a:pPr>
            <a:r>
              <a:rPr dirty="0" lang="en-GB" smtClean="0"/>
              <a:t>This is a form of corporate strategy for a company which seeks to increase profitability through greater sales volume obtained from new products and new markets.</a:t>
            </a:r>
          </a:p>
          <a:p>
            <a:pPr algn="just" indent="0" marL="0">
              <a:buNone/>
            </a:pPr>
            <a:r>
              <a:rPr dirty="0" lang="en-GB" smtClean="0"/>
              <a:t>Diversification strategies include:</a:t>
            </a:r>
          </a:p>
          <a:p>
            <a:pPr algn="just"/>
            <a:r>
              <a:rPr dirty="0" lang="en-GB" smtClean="0"/>
              <a:t>Internal development of new products into markets</a:t>
            </a:r>
          </a:p>
          <a:p>
            <a:pPr algn="just"/>
            <a:r>
              <a:rPr dirty="0" lang="en-GB" smtClean="0"/>
              <a:t>Acquisition of a firm</a:t>
            </a:r>
          </a:p>
          <a:p>
            <a:pPr algn="just"/>
            <a:r>
              <a:rPr dirty="0" lang="en-GB" smtClean="0"/>
              <a:t>Alliance with a complementary company</a:t>
            </a:r>
          </a:p>
          <a:p>
            <a:pPr algn="just"/>
            <a:r>
              <a:rPr dirty="0" lang="en-GB" smtClean="0"/>
              <a:t>Licensing of new technologies</a:t>
            </a:r>
          </a:p>
          <a:p>
            <a:pPr algn="just"/>
            <a:r>
              <a:rPr dirty="0" lang="en-GB" smtClean="0"/>
              <a:t>Distribution or importing products manufactured by another firm.</a:t>
            </a:r>
            <a:endParaRPr dirty="0" lang="en-GB"/>
          </a:p>
        </p:txBody>
      </p:sp>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95" name="Title 1"/>
          <p:cNvSpPr>
            <a:spLocks noGrp="1"/>
          </p:cNvSpPr>
          <p:nvPr>
            <p:ph type="title"/>
          </p:nvPr>
        </p:nvSpPr>
        <p:spPr/>
        <p:txBody>
          <a:bodyPr/>
          <a:p>
            <a:r>
              <a:rPr dirty="0" lang="en-GB" smtClean="0"/>
              <a:t>Types of Diversification</a:t>
            </a:r>
            <a:endParaRPr dirty="0" lang="en-GB"/>
          </a:p>
        </p:txBody>
      </p:sp>
      <p:sp>
        <p:nvSpPr>
          <p:cNvPr id="1048696" name="Content Placeholder 2"/>
          <p:cNvSpPr>
            <a:spLocks noGrp="1"/>
          </p:cNvSpPr>
          <p:nvPr>
            <p:ph idx="1"/>
          </p:nvPr>
        </p:nvSpPr>
        <p:spPr/>
        <p:txBody>
          <a:bodyPr>
            <a:normAutofit fontScale="92857" lnSpcReduction="10000"/>
          </a:bodyPr>
          <a:p>
            <a:pPr algn="just"/>
            <a:r>
              <a:rPr dirty="0" lang="en-GB" smtClean="0"/>
              <a:t>Concentric diversification: This occurs when there is a technological similarity between the industries e.g. the addition of tomato ketchup and sauce to the existing </a:t>
            </a:r>
            <a:r>
              <a:rPr dirty="0" lang="en-GB" err="1" smtClean="0"/>
              <a:t>maggi</a:t>
            </a:r>
            <a:r>
              <a:rPr dirty="0" lang="en-GB" smtClean="0"/>
              <a:t> brand processed item.</a:t>
            </a:r>
          </a:p>
          <a:p>
            <a:pPr algn="just"/>
            <a:r>
              <a:rPr dirty="0" lang="en-GB" smtClean="0"/>
              <a:t>Horizontal diversification: This occurs when a company adds new products or services that are often technologically or commercially unrelated to its current products but that may appeal to current customers</a:t>
            </a:r>
          </a:p>
          <a:p>
            <a:pPr algn="just"/>
            <a:r>
              <a:rPr dirty="0" lang="en-GB" smtClean="0"/>
              <a:t>Conglomerate (Lateral Diversification): The company markets new products or services tat have no technological or commercial relation with current products but that may appeal to new groups of customers.</a:t>
            </a:r>
            <a:endParaRPr dirty="0" lang="en-GB"/>
          </a:p>
        </p:txBody>
      </p:sp>
    </p:spTree>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97" name="Title 1"/>
          <p:cNvSpPr>
            <a:spLocks noGrp="1"/>
          </p:cNvSpPr>
          <p:nvPr>
            <p:ph type="title"/>
          </p:nvPr>
        </p:nvSpPr>
        <p:spPr/>
        <p:txBody>
          <a:bodyPr/>
          <a:p>
            <a:r>
              <a:rPr dirty="0" lang="en-GB" smtClean="0"/>
              <a:t>Demand Forecasting</a:t>
            </a:r>
            <a:endParaRPr dirty="0" lang="en-GB"/>
          </a:p>
        </p:txBody>
      </p:sp>
      <p:sp>
        <p:nvSpPr>
          <p:cNvPr id="1048698" name="Content Placeholder 2"/>
          <p:cNvSpPr>
            <a:spLocks noGrp="1"/>
          </p:cNvSpPr>
          <p:nvPr>
            <p:ph idx="1"/>
          </p:nvPr>
        </p:nvSpPr>
        <p:spPr/>
        <p:txBody>
          <a:bodyPr/>
          <a:p>
            <a:pPr algn="just"/>
            <a:r>
              <a:rPr dirty="0" lang="en-GB" smtClean="0"/>
              <a:t>A forecast is a prediction or estimation of a future situation, under given conditions. Demand forecast helps managers to make the following decisions effectively.</a:t>
            </a:r>
            <a:endParaRPr dirty="0" lang="en-GB"/>
          </a:p>
        </p:txBody>
      </p:sp>
      <p:graphicFrame>
        <p:nvGraphicFramePr>
          <p:cNvPr id="4194306" name="Table 3"/>
          <p:cNvGraphicFramePr>
            <a:graphicFrameLocks noGrp="1"/>
          </p:cNvGraphicFramePr>
          <p:nvPr/>
        </p:nvGraphicFramePr>
        <p:xfrm>
          <a:off x="1198880" y="3422226"/>
          <a:ext cx="9550400" cy="2966720"/>
        </p:xfrm>
        <a:graphic>
          <a:graphicData uri="http://schemas.openxmlformats.org/drawingml/2006/table">
            <a:tbl>
              <a:tblPr firstRow="1" bandRow="1">
                <a:tableStyleId>{073A0DAA-6AF3-43AB-8588-CEC1D06C72B9}</a:tableStyleId>
              </a:tblPr>
              <a:tblGrid>
                <a:gridCol w="4775200"/>
                <a:gridCol w="4775200"/>
              </a:tblGrid>
              <a:tr h="370840">
                <a:tc>
                  <a:txBody>
                    <a:bodyPr/>
                    <a:p>
                      <a:pPr algn="ctr"/>
                      <a:r>
                        <a:rPr dirty="0" lang="en-GB" smtClean="0"/>
                        <a:t>Short Run Decision</a:t>
                      </a:r>
                      <a:endParaRPr dirty="0" lang="en-GB"/>
                    </a:p>
                  </a:txBody>
                </a:tc>
                <a:tc>
                  <a:txBody>
                    <a:bodyPr/>
                    <a:p>
                      <a:pPr algn="ctr"/>
                      <a:r>
                        <a:rPr dirty="0" lang="en-GB" smtClean="0"/>
                        <a:t>Long Run Decision</a:t>
                      </a:r>
                      <a:endParaRPr dirty="0" lang="en-GB"/>
                    </a:p>
                  </a:txBody>
                </a:tc>
              </a:tr>
              <a:tr h="370840">
                <a:tc>
                  <a:txBody>
                    <a:bodyPr/>
                    <a:p>
                      <a:pPr algn="ctr"/>
                      <a:r>
                        <a:rPr dirty="0" lang="en-GB" smtClean="0"/>
                        <a:t>Purchase of inputs</a:t>
                      </a:r>
                      <a:endParaRPr dirty="0" lang="en-GB"/>
                    </a:p>
                  </a:txBody>
                </a:tc>
                <a:tc>
                  <a:txBody>
                    <a:bodyPr/>
                    <a:p>
                      <a:pPr algn="ctr"/>
                      <a:r>
                        <a:rPr dirty="0" lang="en-GB" smtClean="0"/>
                        <a:t>Expansion</a:t>
                      </a:r>
                      <a:r>
                        <a:rPr baseline="0" dirty="0" lang="en-GB" smtClean="0"/>
                        <a:t> of existing capacity</a:t>
                      </a:r>
                      <a:endParaRPr dirty="0" lang="en-GB"/>
                    </a:p>
                  </a:txBody>
                </a:tc>
              </a:tr>
              <a:tr h="370840">
                <a:tc>
                  <a:txBody>
                    <a:bodyPr/>
                    <a:p>
                      <a:pPr algn="ctr"/>
                      <a:r>
                        <a:rPr dirty="0" lang="en-GB" smtClean="0"/>
                        <a:t>Maintenance of economic level of inventory</a:t>
                      </a:r>
                      <a:endParaRPr dirty="0" lang="en-GB"/>
                    </a:p>
                  </a:txBody>
                </a:tc>
                <a:tc>
                  <a:txBody>
                    <a:bodyPr/>
                    <a:p>
                      <a:pPr algn="ctr"/>
                      <a:r>
                        <a:rPr dirty="0" lang="en-GB" smtClean="0"/>
                        <a:t>Diversification of the product mix</a:t>
                      </a:r>
                      <a:endParaRPr dirty="0" lang="en-GB"/>
                    </a:p>
                  </a:txBody>
                </a:tc>
              </a:tr>
              <a:tr h="370840">
                <a:tc>
                  <a:txBody>
                    <a:bodyPr/>
                    <a:p>
                      <a:pPr algn="ctr"/>
                      <a:r>
                        <a:rPr dirty="0" lang="en-GB" smtClean="0"/>
                        <a:t>Setting up sales targets</a:t>
                      </a:r>
                      <a:endParaRPr dirty="0" lang="en-GB"/>
                    </a:p>
                  </a:txBody>
                </a:tc>
                <a:tc>
                  <a:txBody>
                    <a:bodyPr/>
                    <a:p>
                      <a:pPr algn="ctr"/>
                      <a:r>
                        <a:rPr dirty="0" lang="en-GB" smtClean="0"/>
                        <a:t>Growth of acquisition</a:t>
                      </a:r>
                      <a:endParaRPr dirty="0" lang="en-GB"/>
                    </a:p>
                  </a:txBody>
                </a:tc>
              </a:tr>
              <a:tr h="370840">
                <a:tc>
                  <a:txBody>
                    <a:bodyPr/>
                    <a:p>
                      <a:pPr algn="ctr"/>
                      <a:r>
                        <a:rPr dirty="0" lang="en-GB" smtClean="0"/>
                        <a:t>Distribution network</a:t>
                      </a:r>
                      <a:endParaRPr dirty="0" lang="en-GB"/>
                    </a:p>
                  </a:txBody>
                </a:tc>
                <a:tc>
                  <a:txBody>
                    <a:bodyPr/>
                    <a:p>
                      <a:pPr algn="ctr"/>
                      <a:r>
                        <a:rPr dirty="0" lang="en-GB" smtClean="0"/>
                        <a:t>Change of location of plant</a:t>
                      </a:r>
                      <a:endParaRPr dirty="0" lang="en-GB"/>
                    </a:p>
                  </a:txBody>
                </a:tc>
              </a:tr>
              <a:tr h="370840">
                <a:tc>
                  <a:txBody>
                    <a:bodyPr/>
                    <a:p>
                      <a:pPr algn="ctr"/>
                      <a:r>
                        <a:rPr dirty="0" lang="en-GB" smtClean="0"/>
                        <a:t>Management</a:t>
                      </a:r>
                      <a:r>
                        <a:rPr baseline="0" dirty="0" lang="en-GB" smtClean="0"/>
                        <a:t> of working capital</a:t>
                      </a:r>
                      <a:endParaRPr dirty="0" lang="en-GB"/>
                    </a:p>
                  </a:txBody>
                </a:tc>
                <a:tc>
                  <a:txBody>
                    <a:bodyPr/>
                    <a:p>
                      <a:pPr algn="ctr"/>
                      <a:r>
                        <a:rPr dirty="0" lang="en-GB" smtClean="0"/>
                        <a:t>Capital Issue</a:t>
                      </a:r>
                      <a:endParaRPr dirty="0" lang="en-GB"/>
                    </a:p>
                  </a:txBody>
                </a:tc>
              </a:tr>
              <a:tr h="370840">
                <a:tc>
                  <a:txBody>
                    <a:bodyPr/>
                    <a:p>
                      <a:pPr algn="ctr"/>
                      <a:r>
                        <a:rPr dirty="0" lang="en-GB" smtClean="0"/>
                        <a:t>Price policy</a:t>
                      </a:r>
                      <a:endParaRPr dirty="0" lang="en-GB"/>
                    </a:p>
                  </a:txBody>
                </a:tc>
                <a:tc>
                  <a:txBody>
                    <a:bodyPr/>
                    <a:p>
                      <a:pPr algn="ctr"/>
                      <a:r>
                        <a:rPr dirty="0" lang="en-GB" smtClean="0"/>
                        <a:t>Long run borrowing</a:t>
                      </a:r>
                      <a:endParaRPr dirty="0" lang="en-GB"/>
                    </a:p>
                  </a:txBody>
                </a:tc>
              </a:tr>
              <a:tr h="370840">
                <a:tc>
                  <a:txBody>
                    <a:bodyPr/>
                    <a:p>
                      <a:pPr algn="ctr"/>
                      <a:r>
                        <a:rPr dirty="0" lang="en-GB" smtClean="0"/>
                        <a:t>Promotion</a:t>
                      </a:r>
                      <a:r>
                        <a:rPr baseline="0" dirty="0" lang="en-GB" smtClean="0"/>
                        <a:t> policy</a:t>
                      </a:r>
                      <a:endParaRPr dirty="0" lang="en-GB"/>
                    </a:p>
                  </a:txBody>
                </a:tc>
                <a:tc>
                  <a:txBody>
                    <a:bodyPr/>
                    <a:p>
                      <a:pPr algn="ctr"/>
                      <a:r>
                        <a:rPr dirty="0" lang="en-GB" smtClean="0"/>
                        <a:t>Manpower planning</a:t>
                      </a:r>
                      <a:endParaRPr dirty="0" lang="en-GB"/>
                    </a:p>
                  </a:txBody>
                </a:tc>
              </a:tr>
            </a:tbl>
          </a:graphicData>
        </a:graphic>
      </p:graphicFrame>
    </p:spTree>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99" name="Title 1"/>
          <p:cNvSpPr>
            <a:spLocks noGrp="1"/>
          </p:cNvSpPr>
          <p:nvPr>
            <p:ph type="title"/>
          </p:nvPr>
        </p:nvSpPr>
        <p:spPr/>
        <p:txBody>
          <a:bodyPr/>
          <a:p>
            <a:r>
              <a:rPr dirty="0" lang="en-GB" smtClean="0"/>
              <a:t>Demand Forecasting Cont’d</a:t>
            </a:r>
            <a:r>
              <a:rPr dirty="0" lang="en-GB" smtClean="0"/>
              <a:t>		</a:t>
            </a:r>
            <a:endParaRPr dirty="0" lang="en-GB"/>
          </a:p>
        </p:txBody>
      </p:sp>
      <p:sp>
        <p:nvSpPr>
          <p:cNvPr id="1048700" name="Content Placeholder 2"/>
          <p:cNvSpPr>
            <a:spLocks noGrp="1"/>
          </p:cNvSpPr>
          <p:nvPr>
            <p:ph idx="1"/>
          </p:nvPr>
        </p:nvSpPr>
        <p:spPr/>
        <p:txBody>
          <a:bodyPr/>
          <a:p>
            <a:pPr indent="0" marL="0">
              <a:buNone/>
            </a:pPr>
            <a:r>
              <a:rPr dirty="0" lang="en-GB" smtClean="0"/>
              <a:t>Steps to be followed:</a:t>
            </a:r>
          </a:p>
          <a:p>
            <a:r>
              <a:rPr dirty="0" lang="en-GB" smtClean="0"/>
              <a:t>Identification of objectives</a:t>
            </a:r>
          </a:p>
          <a:p>
            <a:r>
              <a:rPr dirty="0" lang="en-GB" smtClean="0"/>
              <a:t>Nature of product and market</a:t>
            </a:r>
          </a:p>
          <a:p>
            <a:r>
              <a:rPr dirty="0" lang="en-GB" smtClean="0"/>
              <a:t>Determination of demand</a:t>
            </a:r>
          </a:p>
          <a:p>
            <a:r>
              <a:rPr dirty="0" lang="en-GB" smtClean="0"/>
              <a:t>Analysis of factors</a:t>
            </a:r>
          </a:p>
          <a:p>
            <a:r>
              <a:rPr dirty="0" lang="en-GB" smtClean="0"/>
              <a:t>Choice of Technology</a:t>
            </a:r>
          </a:p>
          <a:p>
            <a:r>
              <a:rPr dirty="0" lang="en-GB" smtClean="0"/>
              <a:t>Testing of Accuracy</a:t>
            </a:r>
          </a:p>
          <a:p>
            <a:endParaRPr dirty="0" lang="en-GB"/>
          </a:p>
        </p:txBody>
      </p:sp>
    </p:spTree>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701" name="Title 1"/>
          <p:cNvSpPr>
            <a:spLocks noGrp="1"/>
          </p:cNvSpPr>
          <p:nvPr>
            <p:ph type="title"/>
          </p:nvPr>
        </p:nvSpPr>
        <p:spPr/>
        <p:txBody>
          <a:bodyPr/>
          <a:p>
            <a:r>
              <a:rPr dirty="0" lang="en-GB" smtClean="0"/>
              <a:t>Demand Forecasting Cont’d</a:t>
            </a:r>
            <a:endParaRPr dirty="0" lang="en-GB"/>
          </a:p>
        </p:txBody>
      </p:sp>
      <p:sp>
        <p:nvSpPr>
          <p:cNvPr id="1048702" name="Content Placeholder 2"/>
          <p:cNvSpPr>
            <a:spLocks noGrp="1"/>
          </p:cNvSpPr>
          <p:nvPr>
            <p:ph idx="1"/>
          </p:nvPr>
        </p:nvSpPr>
        <p:spPr/>
        <p:txBody>
          <a:bodyPr/>
          <a:p>
            <a:pPr indent="0" marL="0">
              <a:buNone/>
            </a:pPr>
            <a:r>
              <a:rPr dirty="0" lang="en-GB" smtClean="0"/>
              <a:t>Criteria for choice of forecasting</a:t>
            </a:r>
          </a:p>
          <a:p>
            <a:r>
              <a:rPr dirty="0" lang="en-GB" smtClean="0"/>
              <a:t>Accuracy</a:t>
            </a:r>
          </a:p>
          <a:p>
            <a:r>
              <a:rPr dirty="0" lang="en-GB" smtClean="0"/>
              <a:t>Plausibility</a:t>
            </a:r>
          </a:p>
          <a:p>
            <a:r>
              <a:rPr dirty="0" lang="en-GB" smtClean="0"/>
              <a:t>Durability</a:t>
            </a:r>
          </a:p>
          <a:p>
            <a:r>
              <a:rPr dirty="0" lang="en-GB" smtClean="0"/>
              <a:t>Flexibility</a:t>
            </a:r>
          </a:p>
          <a:p>
            <a:r>
              <a:rPr dirty="0" lang="en-GB" smtClean="0"/>
              <a:t>Availability</a:t>
            </a:r>
            <a:endParaRPr dirty="0" lang="en-GB"/>
          </a:p>
        </p:txBody>
      </p:sp>
    </p:spTree>
  </p:cSld>
  <p:clrMapOvr>
    <a:masterClrMapping/>
  </p:clrMapOvr>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703" name="Title 1"/>
          <p:cNvSpPr>
            <a:spLocks noGrp="1"/>
          </p:cNvSpPr>
          <p:nvPr>
            <p:ph type="title"/>
          </p:nvPr>
        </p:nvSpPr>
        <p:spPr/>
        <p:txBody>
          <a:bodyPr/>
          <a:p>
            <a:r>
              <a:rPr dirty="0" lang="en-GB" smtClean="0"/>
              <a:t>Forecast methods</a:t>
            </a:r>
            <a:endParaRPr dirty="0" lang="en-GB"/>
          </a:p>
        </p:txBody>
      </p:sp>
      <p:sp>
        <p:nvSpPr>
          <p:cNvPr id="1048704" name="Content Placeholder 2"/>
          <p:cNvSpPr>
            <a:spLocks noGrp="1"/>
          </p:cNvSpPr>
          <p:nvPr>
            <p:ph idx="1"/>
          </p:nvPr>
        </p:nvSpPr>
        <p:spPr>
          <a:xfrm>
            <a:off x="838200" y="1825624"/>
            <a:ext cx="10515600" cy="4758055"/>
          </a:xfrm>
        </p:spPr>
        <p:txBody>
          <a:bodyPr>
            <a:normAutofit fontScale="96429" lnSpcReduction="20000"/>
          </a:bodyPr>
          <a:p>
            <a:r>
              <a:rPr dirty="0" lang="en-GB" smtClean="0"/>
              <a:t>Survey of buyer’s intention</a:t>
            </a:r>
          </a:p>
          <a:p>
            <a:r>
              <a:rPr dirty="0" lang="en-GB" smtClean="0"/>
              <a:t>Delphi method</a:t>
            </a:r>
          </a:p>
          <a:p>
            <a:r>
              <a:rPr dirty="0" lang="en-GB" smtClean="0"/>
              <a:t>Expert opinion</a:t>
            </a:r>
          </a:p>
          <a:p>
            <a:r>
              <a:rPr dirty="0" lang="en-GB" smtClean="0"/>
              <a:t>Collection opinion</a:t>
            </a:r>
          </a:p>
          <a:p>
            <a:r>
              <a:rPr dirty="0" lang="en-GB" smtClean="0"/>
              <a:t>Waive model</a:t>
            </a:r>
          </a:p>
          <a:p>
            <a:r>
              <a:rPr dirty="0" lang="en-GB" smtClean="0"/>
              <a:t>Smoothing technique</a:t>
            </a:r>
          </a:p>
          <a:p>
            <a:r>
              <a:rPr dirty="0" lang="en-GB" smtClean="0"/>
              <a:t>Time series / trend projection</a:t>
            </a:r>
          </a:p>
          <a:p>
            <a:r>
              <a:rPr dirty="0" lang="en-GB" smtClean="0"/>
              <a:t>Controlled experiments</a:t>
            </a:r>
          </a:p>
          <a:p>
            <a:r>
              <a:rPr dirty="0" lang="en-GB" smtClean="0"/>
              <a:t>Judgemental approach</a:t>
            </a:r>
            <a:endParaRPr dirty="0" lang="en-GB"/>
          </a:p>
        </p:txBody>
      </p:sp>
    </p:spTree>
  </p:cSld>
  <p:clrMapOvr>
    <a:masterClrMapping/>
  </p:clrMapOvr>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705" name="Title 1"/>
          <p:cNvSpPr>
            <a:spLocks noGrp="1"/>
          </p:cNvSpPr>
          <p:nvPr>
            <p:ph type="title"/>
          </p:nvPr>
        </p:nvSpPr>
        <p:spPr/>
        <p:txBody>
          <a:bodyPr/>
          <a:p>
            <a:r>
              <a:rPr dirty="0" lang="en-GB" smtClean="0"/>
              <a:t>Time series / Trend projection</a:t>
            </a:r>
            <a:endParaRPr dirty="0" lang="en-GB"/>
          </a:p>
        </p:txBody>
      </p:sp>
      <p:sp>
        <p:nvSpPr>
          <p:cNvPr id="1048706"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217" t="-2241"/>
            </a:stretch>
          </a:blipFill>
        </p:spPr>
        <p:txBody>
          <a:bodyPr/>
          <a:p>
            <a:r>
              <a:rPr lang="en-GB">
                <a:noFill/>
              </a:rPr>
              <a:t> </a:t>
            </a:r>
          </a:p>
        </p:txBody>
      </p:sp>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26" name="Title 1"/>
          <p:cNvSpPr>
            <a:spLocks noGrp="1"/>
          </p:cNvSpPr>
          <p:nvPr>
            <p:ph type="title"/>
          </p:nvPr>
        </p:nvSpPr>
        <p:spPr/>
        <p:txBody>
          <a:bodyPr/>
          <a:p>
            <a:r>
              <a:rPr dirty="0" lang="en-GB" smtClean="0"/>
              <a:t>Scope Cont’d </a:t>
            </a:r>
            <a:endParaRPr dirty="0" lang="en-GB"/>
          </a:p>
        </p:txBody>
      </p:sp>
      <p:sp>
        <p:nvSpPr>
          <p:cNvPr id="1048627" name="TextBox 4"/>
          <p:cNvSpPr txBox="1"/>
          <p:nvPr/>
        </p:nvSpPr>
        <p:spPr>
          <a:xfrm>
            <a:off x="1589313" y="1959428"/>
            <a:ext cx="3309258" cy="954107"/>
          </a:xfrm>
          <a:prstGeom prst="rect"/>
          <a:noFill/>
          <a:ln>
            <a:solidFill>
              <a:schemeClr val="tx1"/>
            </a:solidFill>
          </a:ln>
        </p:spPr>
        <p:txBody>
          <a:bodyPr rtlCol="0" wrap="square">
            <a:spAutoFit/>
          </a:bodyPr>
          <a:p>
            <a:pPr algn="ctr"/>
            <a:r>
              <a:rPr dirty="0" sz="2800" lang="en-GB" smtClean="0"/>
              <a:t>Demand and Supply between individuals</a:t>
            </a:r>
            <a:endParaRPr dirty="0" sz="2800" lang="en-GB"/>
          </a:p>
        </p:txBody>
      </p:sp>
      <p:sp>
        <p:nvSpPr>
          <p:cNvPr id="1048628" name="TextBox 5"/>
          <p:cNvSpPr txBox="1"/>
          <p:nvPr/>
        </p:nvSpPr>
        <p:spPr>
          <a:xfrm>
            <a:off x="5965371" y="1959428"/>
            <a:ext cx="3309258" cy="954107"/>
          </a:xfrm>
          <a:prstGeom prst="rect"/>
          <a:noFill/>
          <a:ln>
            <a:solidFill>
              <a:schemeClr val="tx1"/>
            </a:solidFill>
          </a:ln>
        </p:spPr>
        <p:txBody>
          <a:bodyPr rtlCol="0" wrap="square">
            <a:spAutoFit/>
          </a:bodyPr>
          <a:p>
            <a:pPr algn="ctr"/>
            <a:r>
              <a:rPr dirty="0" sz="2800" lang="en-GB" smtClean="0"/>
              <a:t>Total Economic environment</a:t>
            </a:r>
            <a:endParaRPr dirty="0" sz="2800" lang="en-GB"/>
          </a:p>
        </p:txBody>
      </p:sp>
      <p:cxnSp>
        <p:nvCxnSpPr>
          <p:cNvPr id="3145748" name="Straight Arrow Connector 7"/>
          <p:cNvCxnSpPr>
            <a:cxnSpLocks/>
            <a:stCxn id="1048627" idx="2"/>
          </p:cNvCxnSpPr>
          <p:nvPr/>
        </p:nvCxnSpPr>
        <p:spPr>
          <a:xfrm>
            <a:off x="3243942" y="2913535"/>
            <a:ext cx="0" cy="700522"/>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749" name="Straight Arrow Connector 8"/>
          <p:cNvCxnSpPr>
            <a:cxnSpLocks/>
          </p:cNvCxnSpPr>
          <p:nvPr/>
        </p:nvCxnSpPr>
        <p:spPr>
          <a:xfrm>
            <a:off x="7467599" y="2911617"/>
            <a:ext cx="0" cy="700522"/>
          </a:xfrm>
          <a:prstGeom prst="straightConnector1"/>
          <a:ln>
            <a:tailEnd type="triangle"/>
          </a:ln>
        </p:spPr>
        <p:style>
          <a:lnRef idx="3">
            <a:schemeClr val="dk1"/>
          </a:lnRef>
          <a:fillRef idx="0">
            <a:schemeClr val="dk1"/>
          </a:fillRef>
          <a:effectRef idx="2">
            <a:schemeClr val="dk1"/>
          </a:effectRef>
          <a:fontRef idx="minor">
            <a:schemeClr val="tx1"/>
          </a:fontRef>
        </p:style>
      </p:cxnSp>
      <p:sp>
        <p:nvSpPr>
          <p:cNvPr id="1048629" name="TextBox 9"/>
          <p:cNvSpPr txBox="1"/>
          <p:nvPr/>
        </p:nvSpPr>
        <p:spPr>
          <a:xfrm>
            <a:off x="2209799" y="3740660"/>
            <a:ext cx="2068286" cy="1384995"/>
          </a:xfrm>
          <a:prstGeom prst="rect"/>
          <a:noFill/>
        </p:spPr>
        <p:txBody>
          <a:bodyPr rtlCol="0" wrap="square">
            <a:spAutoFit/>
          </a:bodyPr>
          <a:p>
            <a:r>
              <a:rPr dirty="0" sz="2800" lang="en-GB" smtClean="0"/>
              <a:t>Consumers,</a:t>
            </a:r>
          </a:p>
          <a:p>
            <a:pPr algn="ctr"/>
            <a:r>
              <a:rPr dirty="0" sz="2800" lang="en-GB" smtClean="0"/>
              <a:t>Buyers,</a:t>
            </a:r>
          </a:p>
          <a:p>
            <a:pPr algn="ctr"/>
            <a:r>
              <a:rPr dirty="0" sz="2800" lang="en-GB" smtClean="0"/>
              <a:t>Vendors</a:t>
            </a:r>
            <a:endParaRPr dirty="0" sz="2800" lang="en-GB"/>
          </a:p>
        </p:txBody>
      </p:sp>
      <p:sp>
        <p:nvSpPr>
          <p:cNvPr id="1048630" name="TextBox 10"/>
          <p:cNvSpPr txBox="1"/>
          <p:nvPr/>
        </p:nvSpPr>
        <p:spPr>
          <a:xfrm>
            <a:off x="5965371" y="3748332"/>
            <a:ext cx="3102430" cy="1384995"/>
          </a:xfrm>
          <a:prstGeom prst="rect"/>
          <a:noFill/>
        </p:spPr>
        <p:txBody>
          <a:bodyPr rtlCol="0" wrap="square">
            <a:spAutoFit/>
          </a:bodyPr>
          <a:p>
            <a:pPr algn="ctr"/>
            <a:r>
              <a:rPr dirty="0" sz="2800" lang="en-GB" smtClean="0"/>
              <a:t>Studies related to local, regional and global economics </a:t>
            </a:r>
            <a:endParaRPr dirty="0" sz="2800" lang="en-GB"/>
          </a:p>
        </p:txBody>
      </p:sp>
      <p:sp>
        <p:nvSpPr>
          <p:cNvPr id="1048631" name="TextBox 11"/>
          <p:cNvSpPr txBox="1"/>
          <p:nvPr/>
        </p:nvSpPr>
        <p:spPr>
          <a:xfrm>
            <a:off x="838200" y="5491070"/>
            <a:ext cx="9590314" cy="954107"/>
          </a:xfrm>
          <a:prstGeom prst="rect"/>
          <a:noFill/>
        </p:spPr>
        <p:txBody>
          <a:bodyPr rtlCol="0" wrap="square">
            <a:spAutoFit/>
          </a:bodyPr>
          <a:p>
            <a:r>
              <a:rPr dirty="0" sz="2800" lang="en-GB" smtClean="0"/>
              <a:t>All the economic theories, tools and concepts are covered under the scope of managerial economics</a:t>
            </a:r>
            <a:endParaRPr dirty="0" sz="2800" lang="en-GB"/>
          </a:p>
        </p:txBody>
      </p:sp>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707" name="Title 1"/>
          <p:cNvSpPr>
            <a:spLocks noGrp="1"/>
          </p:cNvSpPr>
          <p:nvPr>
            <p:ph type="title"/>
          </p:nvPr>
        </p:nvSpPr>
        <p:spPr/>
        <p:txBody>
          <a:bodyPr/>
          <a:p>
            <a:r>
              <a:rPr dirty="0" lang="en-GB" smtClean="0"/>
              <a:t>Linear Trend Equations</a:t>
            </a:r>
            <a:endParaRPr dirty="0" lang="en-GB"/>
          </a:p>
        </p:txBody>
      </p:sp>
      <p:sp>
        <p:nvSpPr>
          <p:cNvPr id="1048708"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217" r="-1159"/>
            </a:stretch>
          </a:blipFill>
        </p:spPr>
        <p:txBody>
          <a:bodyPr/>
          <a:p>
            <a:r>
              <a:rPr lang="en-GB">
                <a:noFill/>
              </a:rPr>
              <a:t> </a:t>
            </a:r>
          </a:p>
        </p:txBody>
      </p:sp>
    </p:spTree>
  </p:cSld>
  <p:clrMapOvr>
    <a:masterClrMapping/>
  </p:clrMapOvr>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709" name="Title 1"/>
          <p:cNvSpPr>
            <a:spLocks noGrp="1"/>
          </p:cNvSpPr>
          <p:nvPr>
            <p:ph type="title"/>
          </p:nvPr>
        </p:nvSpPr>
        <p:spPr/>
        <p:txBody>
          <a:bodyPr/>
          <a:p>
            <a:r>
              <a:rPr dirty="0" lang="en-GB" smtClean="0"/>
              <a:t>Example</a:t>
            </a:r>
            <a:endParaRPr dirty="0" lang="en-GB"/>
          </a:p>
        </p:txBody>
      </p:sp>
      <p:graphicFrame>
        <p:nvGraphicFramePr>
          <p:cNvPr id="4194307" name="Content Placeholder 3"/>
          <p:cNvGraphicFramePr>
            <a:graphicFrameLocks noGrp="1"/>
          </p:cNvGraphicFramePr>
          <p:nvPr>
            <p:ph idx="1"/>
          </p:nvPr>
        </p:nvGraphicFramePr>
        <p:xfrm>
          <a:off x="838200" y="1825625"/>
          <a:ext cx="10515604" cy="741680"/>
        </p:xfrm>
        <a:graphic>
          <a:graphicData uri="http://schemas.openxmlformats.org/drawingml/2006/table">
            <a:tbl>
              <a:tblPr firstRow="1" bandRow="1">
                <a:tableStyleId>{073A0DAA-6AF3-43AB-8588-CEC1D06C72B9}</a:tableStyleId>
              </a:tblPr>
              <a:tblGrid>
                <a:gridCol w="955964"/>
                <a:gridCol w="955964"/>
                <a:gridCol w="955964"/>
                <a:gridCol w="955964"/>
                <a:gridCol w="955964"/>
                <a:gridCol w="955964"/>
                <a:gridCol w="955964"/>
                <a:gridCol w="955964"/>
                <a:gridCol w="955964"/>
                <a:gridCol w="955964"/>
                <a:gridCol w="955964"/>
              </a:tblGrid>
              <a:tr h="370840">
                <a:tc>
                  <a:txBody>
                    <a:bodyPr/>
                    <a:p>
                      <a:pPr algn="ctr"/>
                      <a:r>
                        <a:rPr dirty="0" lang="en-GB" smtClean="0"/>
                        <a:t>Year</a:t>
                      </a:r>
                      <a:endParaRPr dirty="0" lang="en-GB"/>
                    </a:p>
                  </a:txBody>
                </a:tc>
                <a:tc>
                  <a:txBody>
                    <a:bodyPr/>
                    <a:p>
                      <a:pPr algn="ctr"/>
                      <a:r>
                        <a:rPr dirty="0" lang="en-GB" smtClean="0"/>
                        <a:t>2002</a:t>
                      </a:r>
                      <a:endParaRPr dirty="0" lang="en-GB"/>
                    </a:p>
                  </a:txBody>
                </a:tc>
                <a:tc>
                  <a:txBody>
                    <a:bodyPr/>
                    <a:p>
                      <a:pPr algn="ctr"/>
                      <a:r>
                        <a:rPr dirty="0" lang="en-GB" smtClean="0"/>
                        <a:t>2003</a:t>
                      </a:r>
                      <a:endParaRPr dirty="0" lang="en-GB"/>
                    </a:p>
                  </a:txBody>
                </a:tc>
                <a:tc>
                  <a:txBody>
                    <a:bodyPr/>
                    <a:p>
                      <a:pPr algn="ctr"/>
                      <a:r>
                        <a:rPr dirty="0" lang="en-GB" smtClean="0"/>
                        <a:t>2004</a:t>
                      </a:r>
                      <a:endParaRPr dirty="0" lang="en-GB"/>
                    </a:p>
                  </a:txBody>
                </a:tc>
                <a:tc>
                  <a:txBody>
                    <a:bodyPr/>
                    <a:p>
                      <a:pPr algn="ctr"/>
                      <a:r>
                        <a:rPr dirty="0" lang="en-GB" smtClean="0"/>
                        <a:t>2005</a:t>
                      </a:r>
                      <a:endParaRPr dirty="0" lang="en-GB"/>
                    </a:p>
                  </a:txBody>
                </a:tc>
                <a:tc>
                  <a:txBody>
                    <a:bodyPr/>
                    <a:p>
                      <a:pPr algn="ctr"/>
                      <a:r>
                        <a:rPr dirty="0" lang="en-GB" smtClean="0"/>
                        <a:t>2006</a:t>
                      </a:r>
                      <a:endParaRPr dirty="0" lang="en-GB"/>
                    </a:p>
                  </a:txBody>
                </a:tc>
                <a:tc>
                  <a:txBody>
                    <a:bodyPr/>
                    <a:p>
                      <a:pPr algn="ctr"/>
                      <a:r>
                        <a:rPr dirty="0" lang="en-GB" smtClean="0"/>
                        <a:t>2007</a:t>
                      </a:r>
                      <a:endParaRPr dirty="0" lang="en-GB"/>
                    </a:p>
                  </a:txBody>
                </a:tc>
                <a:tc>
                  <a:txBody>
                    <a:bodyPr/>
                    <a:p>
                      <a:pPr algn="ctr"/>
                      <a:r>
                        <a:rPr dirty="0" lang="en-GB" smtClean="0"/>
                        <a:t>2008</a:t>
                      </a:r>
                      <a:endParaRPr dirty="0" lang="en-GB"/>
                    </a:p>
                  </a:txBody>
                </a:tc>
                <a:tc>
                  <a:txBody>
                    <a:bodyPr/>
                    <a:p>
                      <a:pPr algn="ctr"/>
                      <a:r>
                        <a:rPr dirty="0" lang="en-GB" smtClean="0"/>
                        <a:t>2009</a:t>
                      </a:r>
                      <a:endParaRPr dirty="0" lang="en-GB"/>
                    </a:p>
                  </a:txBody>
                </a:tc>
                <a:tc>
                  <a:txBody>
                    <a:bodyPr/>
                    <a:p>
                      <a:pPr algn="ctr"/>
                      <a:r>
                        <a:rPr dirty="0" lang="en-GB" smtClean="0"/>
                        <a:t>2010</a:t>
                      </a:r>
                      <a:endParaRPr dirty="0" lang="en-GB"/>
                    </a:p>
                  </a:txBody>
                </a:tc>
                <a:tc>
                  <a:txBody>
                    <a:bodyPr/>
                    <a:p>
                      <a:pPr algn="ctr"/>
                      <a:r>
                        <a:rPr dirty="0" lang="en-GB" smtClean="0"/>
                        <a:t>2011</a:t>
                      </a:r>
                      <a:endParaRPr dirty="0" lang="en-GB"/>
                    </a:p>
                  </a:txBody>
                </a:tc>
              </a:tr>
              <a:tr h="370840">
                <a:tc>
                  <a:txBody>
                    <a:bodyPr/>
                    <a:p>
                      <a:pPr algn="ctr"/>
                      <a:r>
                        <a:rPr dirty="0" lang="en-GB" smtClean="0"/>
                        <a:t>Sales</a:t>
                      </a:r>
                      <a:endParaRPr dirty="0" lang="en-GB"/>
                    </a:p>
                  </a:txBody>
                </a:tc>
                <a:tc>
                  <a:txBody>
                    <a:bodyPr/>
                    <a:p>
                      <a:pPr algn="ctr"/>
                      <a:r>
                        <a:rPr dirty="0" lang="en-GB" smtClean="0"/>
                        <a:t>22734</a:t>
                      </a:r>
                      <a:endParaRPr dirty="0" lang="en-GB"/>
                    </a:p>
                  </a:txBody>
                </a:tc>
                <a:tc>
                  <a:txBody>
                    <a:bodyPr/>
                    <a:p>
                      <a:pPr algn="ctr"/>
                      <a:r>
                        <a:rPr dirty="0" lang="en-GB" smtClean="0"/>
                        <a:t>24731</a:t>
                      </a:r>
                      <a:endParaRPr dirty="0" lang="en-GB"/>
                    </a:p>
                  </a:txBody>
                </a:tc>
                <a:tc>
                  <a:txBody>
                    <a:bodyPr/>
                    <a:p>
                      <a:pPr algn="ctr"/>
                      <a:r>
                        <a:rPr dirty="0" lang="en-GB" smtClean="0"/>
                        <a:t>31489</a:t>
                      </a:r>
                      <a:endParaRPr dirty="0" lang="en-GB"/>
                    </a:p>
                  </a:txBody>
                </a:tc>
                <a:tc>
                  <a:txBody>
                    <a:bodyPr/>
                    <a:p>
                      <a:pPr algn="ctr"/>
                      <a:r>
                        <a:rPr dirty="0" lang="en-GB" smtClean="0"/>
                        <a:t>44685</a:t>
                      </a:r>
                      <a:endParaRPr dirty="0" lang="en-GB"/>
                    </a:p>
                  </a:txBody>
                </a:tc>
                <a:tc>
                  <a:txBody>
                    <a:bodyPr/>
                    <a:p>
                      <a:pPr algn="ctr"/>
                      <a:r>
                        <a:rPr dirty="0" lang="en-GB" smtClean="0"/>
                        <a:t>55319</a:t>
                      </a:r>
                      <a:endParaRPr dirty="0" lang="en-GB"/>
                    </a:p>
                  </a:txBody>
                </a:tc>
                <a:tc>
                  <a:txBody>
                    <a:bodyPr/>
                    <a:p>
                      <a:pPr algn="ctr"/>
                      <a:r>
                        <a:rPr dirty="0" lang="en-GB" smtClean="0"/>
                        <a:t>91021</a:t>
                      </a:r>
                      <a:endParaRPr dirty="0" lang="en-GB"/>
                    </a:p>
                  </a:txBody>
                </a:tc>
                <a:tc>
                  <a:txBody>
                    <a:bodyPr/>
                    <a:p>
                      <a:pPr algn="ctr"/>
                      <a:r>
                        <a:rPr dirty="0" lang="en-GB" smtClean="0"/>
                        <a:t>146234</a:t>
                      </a:r>
                      <a:endParaRPr dirty="0" lang="en-GB"/>
                    </a:p>
                  </a:txBody>
                </a:tc>
                <a:tc>
                  <a:txBody>
                    <a:bodyPr/>
                    <a:p>
                      <a:pPr algn="ctr"/>
                      <a:r>
                        <a:rPr dirty="0" lang="en-GB" smtClean="0"/>
                        <a:t>107887</a:t>
                      </a:r>
                      <a:endParaRPr dirty="0" lang="en-GB"/>
                    </a:p>
                  </a:txBody>
                </a:tc>
                <a:tc>
                  <a:txBody>
                    <a:bodyPr/>
                    <a:p>
                      <a:pPr algn="ctr"/>
                      <a:r>
                        <a:rPr dirty="0" lang="en-GB" smtClean="0"/>
                        <a:t>127483</a:t>
                      </a:r>
                      <a:endParaRPr dirty="0" lang="en-GB"/>
                    </a:p>
                  </a:txBody>
                </a:tc>
                <a:tc>
                  <a:txBody>
                    <a:bodyPr/>
                    <a:p>
                      <a:pPr algn="ctr"/>
                      <a:r>
                        <a:rPr dirty="0" lang="en-GB" smtClean="0"/>
                        <a:t>97275</a:t>
                      </a:r>
                      <a:endParaRPr dirty="0" lang="en-GB"/>
                    </a:p>
                  </a:txBody>
                </a:tc>
              </a:tr>
            </a:tbl>
          </a:graphicData>
        </a:graphic>
      </p:graphicFrame>
      <p:sp>
        <p:nvSpPr>
          <p:cNvPr id="1048710" name="TextBox 4"/>
          <p:cNvSpPr txBox="1"/>
          <p:nvPr/>
        </p:nvSpPr>
        <p:spPr>
          <a:xfrm>
            <a:off x="838200" y="3007360"/>
            <a:ext cx="7411720" cy="668782"/>
          </a:xfrm>
          <a:prstGeom prst="rect"/>
          <a:noFill/>
        </p:spPr>
        <p:txBody>
          <a:bodyPr rtlCol="0" wrap="square">
            <a:spAutoFit/>
          </a:bodyPr>
          <a:p>
            <a:r>
              <a:rPr dirty="0" sz="2800" lang="en-GB" smtClean="0"/>
              <a:t>Estimate the sales for 2012 and 2015</a:t>
            </a:r>
            <a:endParaRPr dirty="0" sz="2800" lang="en-GB"/>
          </a:p>
        </p:txBody>
      </p:sp>
    </p:spTree>
  </p:cSld>
  <p:clrMapOvr>
    <a:masterClrMapping/>
  </p:clrMapOvr>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711" name="Title 1"/>
          <p:cNvSpPr>
            <a:spLocks noGrp="1"/>
          </p:cNvSpPr>
          <p:nvPr>
            <p:ph type="title"/>
          </p:nvPr>
        </p:nvSpPr>
        <p:spPr/>
        <p:txBody>
          <a:bodyPr/>
          <a:p>
            <a:r>
              <a:rPr dirty="0" lang="en-GB" smtClean="0"/>
              <a:t>Solution</a:t>
            </a:r>
            <a:endParaRPr dirty="0" lang="en-GB"/>
          </a:p>
        </p:txBody>
      </p:sp>
      <p:graphicFrame>
        <p:nvGraphicFramePr>
          <p:cNvPr id="4194308" name="Content Placeholder 3"/>
          <p:cNvGraphicFramePr>
            <a:graphicFrameLocks noGrp="1"/>
          </p:cNvGraphicFramePr>
          <p:nvPr>
            <p:ph idx="1"/>
          </p:nvPr>
        </p:nvGraphicFramePr>
        <p:xfrm>
          <a:off x="1596209" y="1690688"/>
          <a:ext cx="6123940" cy="4013995"/>
        </p:xfrm>
        <a:graphic>
          <a:graphicData uri="http://schemas.openxmlformats.org/drawingml/2006/table">
            <a:tbl>
              <a:tblPr>
                <a:tableStyleId>{616DA210-FB5B-4158-B5E0-FEB733F419BA}</a:tableStyleId>
              </a:tblPr>
              <a:tblGrid>
                <a:gridCol w="1224788"/>
                <a:gridCol w="1224788"/>
                <a:gridCol w="1224788"/>
                <a:gridCol w="1224788"/>
                <a:gridCol w="1224788"/>
              </a:tblGrid>
              <a:tr h="379925">
                <a:tc>
                  <a:txBody>
                    <a:bodyPr/>
                    <a:p>
                      <a:pPr algn="ctr" fontAlgn="b"/>
                      <a:r>
                        <a:rPr b="1" dirty="0" sz="1400" i="0" lang="en-GB" strike="noStrike" u="none">
                          <a:effectLst/>
                          <a:latin typeface="Cambria Math" panose="02040503050406030204" pitchFamily="18" charset="0"/>
                          <a:ea typeface="Cambria Math" panose="02040503050406030204" pitchFamily="18" charset="0"/>
                        </a:rPr>
                        <a:t>year</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x</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sales (Y)</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XY</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X</a:t>
                      </a:r>
                      <a:r>
                        <a:rPr baseline="30000" b="1" sz="1400" i="0" lang="en-GB" strike="noStrike" u="none">
                          <a:effectLst/>
                          <a:latin typeface="Cambria Math" panose="02040503050406030204" pitchFamily="18" charset="0"/>
                          <a:ea typeface="Cambria Math" panose="02040503050406030204" pitchFamily="18" charset="0"/>
                        </a:rPr>
                        <a:t>2</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dirty="0" sz="1400" i="0" lang="en-GB" strike="noStrike" u="none">
                          <a:effectLst/>
                          <a:latin typeface="Cambria Math" panose="02040503050406030204" pitchFamily="18" charset="0"/>
                          <a:ea typeface="Cambria Math" panose="02040503050406030204" pitchFamily="18" charset="0"/>
                        </a:rPr>
                        <a:t>2</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1</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22734</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22734</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1</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3</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2</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24731</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49462</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4</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4</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3</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31489</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94467</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9</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5</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4</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44685</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178740</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16</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6</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5</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55319</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276595</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25</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7</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6</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91021</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546126</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36</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8</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7</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146234</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1023638</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49</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9</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8</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107887</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863096</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64</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10</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9</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127483</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1147347</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81</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11</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10</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97275</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972750</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100</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r h="330370">
                <a:tc>
                  <a:txBody>
                    <a:bodyPr/>
                    <a:p>
                      <a:pPr algn="ctr" fontAlgn="b"/>
                      <a:r>
                        <a:rPr b="1" sz="1400" i="0" lang="en-GB" strike="noStrike" u="none">
                          <a:effectLst/>
                          <a:latin typeface="Cambria Math" panose="02040503050406030204" pitchFamily="18" charset="0"/>
                          <a:ea typeface="Cambria Math" panose="02040503050406030204" pitchFamily="18" charset="0"/>
                        </a:rPr>
                        <a:t>sum</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55</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748858</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sz="1400" i="0" lang="en-GB" strike="noStrike" u="none">
                          <a:effectLst/>
                          <a:latin typeface="Cambria Math" panose="02040503050406030204" pitchFamily="18" charset="0"/>
                          <a:ea typeface="Cambria Math" panose="02040503050406030204" pitchFamily="18" charset="0"/>
                        </a:rPr>
                        <a:t>5174955</a:t>
                      </a:r>
                      <a:endParaRPr b="1"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c>
                  <a:txBody>
                    <a:bodyPr/>
                    <a:p>
                      <a:pPr algn="ctr" fontAlgn="b"/>
                      <a:r>
                        <a:rPr b="1" dirty="0" sz="1400" i="0" lang="en-GB" strike="noStrike" u="none">
                          <a:effectLst/>
                          <a:latin typeface="Cambria Math" panose="02040503050406030204" pitchFamily="18" charset="0"/>
                          <a:ea typeface="Cambria Math" panose="02040503050406030204" pitchFamily="18" charset="0"/>
                        </a:rPr>
                        <a:t>385</a:t>
                      </a:r>
                      <a:endParaRPr b="1" dirty="0" sz="1400" i="0" lang="en-GB" strike="noStrike" u="none">
                        <a:solidFill>
                          <a:srgbClr val="000000"/>
                        </a:solidFill>
                        <a:effectLst/>
                        <a:latin typeface="Cambria Math" panose="02040503050406030204" pitchFamily="18" charset="0"/>
                        <a:ea typeface="Cambria Math" panose="02040503050406030204" pitchFamily="18" charset="0"/>
                      </a:endParaRPr>
                    </a:p>
                  </a:txBody>
                  <a:tcPr marL="9525" marR="9525" marT="9525" marB="0" anchor="b"/>
                </a:tc>
              </a:tr>
            </a:tbl>
          </a:graphicData>
        </a:graphic>
      </p:graphicFrame>
      <p:sp>
        <p:nvSpPr>
          <p:cNvPr id="1048712" name="TextBox 5"/>
          <p:cNvSpPr txBox="1">
            <a:spLocks noChangeAspect="1" noMove="1" noResize="1" noRot="1" noAdjustHandles="1" noEditPoints="1" noChangeArrowheads="1" noChangeShapeType="1" noTextEdit="1"/>
          </p:cNvSpPr>
          <p:nvPr/>
        </p:nvSpPr>
        <p:spPr>
          <a:xfrm>
            <a:off x="1137920" y="5831840"/>
            <a:ext cx="6868160" cy="763094"/>
          </a:xfrm>
          <a:prstGeom prst="rect"/>
          <a:blipFill rotWithShape="0">
            <a:blip xmlns:r="http://schemas.openxmlformats.org/officeDocument/2006/relationships" r:embed="rId1"/>
            <a:stretch>
              <a:fillRect/>
            </a:stretch>
          </a:blipFill>
        </p:spPr>
        <p:txBody>
          <a:bodyPr/>
          <a:p>
            <a:r>
              <a:rPr lang="en-GB">
                <a:noFill/>
              </a:rPr>
              <a:t> </a:t>
            </a:r>
          </a:p>
        </p:txBody>
      </p:sp>
    </p:spTree>
  </p:cSld>
  <p:clrMapOvr>
    <a:masterClrMapping/>
  </p:clrMapOvr>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713" name="Title 1"/>
          <p:cNvSpPr>
            <a:spLocks noGrp="1"/>
          </p:cNvSpPr>
          <p:nvPr>
            <p:ph type="title"/>
          </p:nvPr>
        </p:nvSpPr>
        <p:spPr/>
        <p:txBody>
          <a:bodyPr/>
          <a:p>
            <a:r>
              <a:rPr dirty="0" lang="en-GB" err="1" smtClean="0"/>
              <a:t>Soln</a:t>
            </a:r>
            <a:r>
              <a:rPr dirty="0" lang="en-GB" smtClean="0"/>
              <a:t> cont’d</a:t>
            </a:r>
            <a:endParaRPr dirty="0" lang="en-GB"/>
          </a:p>
        </p:txBody>
      </p:sp>
      <p:sp>
        <p:nvSpPr>
          <p:cNvPr id="1048714" name="Content Placeholder 2"/>
          <p:cNvSpPr>
            <a:spLocks noChangeAspect="1" noMove="1" noResize="1" noRot="1" noGrp="1" noAdjustHandles="1" noEditPoints="1" noChangeArrowheads="1" noChangeShapeType="1" noTextEdit="1"/>
          </p:cNvSpPr>
          <p:nvPr>
            <p:ph idx="1"/>
          </p:nvPr>
        </p:nvSpPr>
        <p:spPr>
          <a:blipFill rotWithShape="0">
            <a:blip xmlns:r="http://schemas.openxmlformats.org/officeDocument/2006/relationships" r:embed="rId1"/>
            <a:stretch>
              <a:fillRect l="-1217"/>
            </a:stretch>
          </a:blipFill>
        </p:spPr>
        <p:txBody>
          <a:bodyPr/>
          <a:p>
            <a:r>
              <a:rPr lang="en-GB">
                <a:noFill/>
              </a:rPr>
              <a:t> </a:t>
            </a:r>
          </a:p>
        </p:txBody>
      </p:sp>
    </p:spTree>
  </p:cSld>
  <p:clrMapOvr>
    <a:masterClrMapping/>
  </p:clrMapOvr>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715" name="Title 1"/>
          <p:cNvSpPr>
            <a:spLocks noGrp="1"/>
          </p:cNvSpPr>
          <p:nvPr>
            <p:ph type="title"/>
          </p:nvPr>
        </p:nvSpPr>
        <p:spPr/>
        <p:txBody>
          <a:bodyPr/>
          <a:p>
            <a:r>
              <a:rPr dirty="0" lang="en-GB" smtClean="0"/>
              <a:t>Trend in Series</a:t>
            </a:r>
            <a:endParaRPr dirty="0" lang="en-GB"/>
          </a:p>
        </p:txBody>
      </p:sp>
      <p:cxnSp>
        <p:nvCxnSpPr>
          <p:cNvPr id="3145760" name="Straight Connector 4"/>
          <p:cNvCxnSpPr>
            <a:cxnSpLocks/>
          </p:cNvCxnSpPr>
          <p:nvPr/>
        </p:nvCxnSpPr>
        <p:spPr>
          <a:xfrm>
            <a:off x="2092960" y="2438400"/>
            <a:ext cx="0" cy="302768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61" name="Straight Connector 6"/>
          <p:cNvCxnSpPr>
            <a:cxnSpLocks/>
          </p:cNvCxnSpPr>
          <p:nvPr/>
        </p:nvCxnSpPr>
        <p:spPr>
          <a:xfrm>
            <a:off x="2092960" y="5466080"/>
            <a:ext cx="4043680"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716" name="TextBox 8"/>
          <p:cNvSpPr txBox="1"/>
          <p:nvPr/>
        </p:nvSpPr>
        <p:spPr>
          <a:xfrm>
            <a:off x="5199380" y="5466080"/>
            <a:ext cx="2580640" cy="454278"/>
          </a:xfrm>
          <a:prstGeom prst="rect"/>
          <a:noFill/>
        </p:spPr>
        <p:txBody>
          <a:bodyPr rtlCol="0" wrap="square">
            <a:spAutoFit/>
          </a:bodyPr>
          <a:p>
            <a:r>
              <a:rPr dirty="0" lang="en-GB" smtClean="0"/>
              <a:t>Year</a:t>
            </a:r>
            <a:endParaRPr dirty="0" lang="en-GB"/>
          </a:p>
        </p:txBody>
      </p:sp>
      <p:sp>
        <p:nvSpPr>
          <p:cNvPr id="1048717" name="TextBox 9"/>
          <p:cNvSpPr txBox="1"/>
          <p:nvPr/>
        </p:nvSpPr>
        <p:spPr>
          <a:xfrm rot="16200000">
            <a:off x="1122681" y="2453593"/>
            <a:ext cx="1290320" cy="454278"/>
          </a:xfrm>
          <a:prstGeom prst="rect"/>
          <a:noFill/>
        </p:spPr>
        <p:txBody>
          <a:bodyPr rtlCol="0" wrap="square">
            <a:spAutoFit/>
          </a:bodyPr>
          <a:p>
            <a:r>
              <a:rPr dirty="0" lang="en-GB" smtClean="0"/>
              <a:t>Sales</a:t>
            </a:r>
            <a:endParaRPr dirty="0" lang="en-GB"/>
          </a:p>
        </p:txBody>
      </p:sp>
      <p:sp>
        <p:nvSpPr>
          <p:cNvPr id="1048718" name="Freeform 11"/>
          <p:cNvSpPr/>
          <p:nvPr/>
        </p:nvSpPr>
        <p:spPr>
          <a:xfrm>
            <a:off x="2397760" y="2661920"/>
            <a:ext cx="2519680" cy="2316480"/>
          </a:xfrm>
          <a:custGeom>
            <a:avLst/>
            <a:gdLst>
              <a:gd name="connsiteX0" fmla="*/ 0 w 2519680"/>
              <a:gd name="connsiteY0" fmla="*/ 2316480 h 2316480"/>
              <a:gd name="connsiteX1" fmla="*/ 670560 w 2519680"/>
              <a:gd name="connsiteY1" fmla="*/ 1747520 h 2316480"/>
              <a:gd name="connsiteX2" fmla="*/ 1300480 w 2519680"/>
              <a:gd name="connsiteY2" fmla="*/ 121920 h 2316480"/>
              <a:gd name="connsiteX3" fmla="*/ 1666240 w 2519680"/>
              <a:gd name="connsiteY3" fmla="*/ 568960 h 2316480"/>
              <a:gd name="connsiteX4" fmla="*/ 2174240 w 2519680"/>
              <a:gd name="connsiteY4" fmla="*/ 0 h 2316480"/>
              <a:gd name="connsiteX5" fmla="*/ 2519680 w 2519680"/>
              <a:gd name="connsiteY5" fmla="*/ 568960 h 231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9680" h="2316480">
                <a:moveTo>
                  <a:pt x="0" y="2316480"/>
                </a:moveTo>
                <a:cubicBezTo>
                  <a:pt x="226906" y="2214880"/>
                  <a:pt x="453813" y="2113280"/>
                  <a:pt x="670560" y="1747520"/>
                </a:cubicBezTo>
                <a:cubicBezTo>
                  <a:pt x="887307" y="1381760"/>
                  <a:pt x="1134533" y="318346"/>
                  <a:pt x="1300480" y="121920"/>
                </a:cubicBezTo>
                <a:cubicBezTo>
                  <a:pt x="1466427" y="-74506"/>
                  <a:pt x="1520613" y="589280"/>
                  <a:pt x="1666240" y="568960"/>
                </a:cubicBezTo>
                <a:cubicBezTo>
                  <a:pt x="1811867" y="548640"/>
                  <a:pt x="2032000" y="0"/>
                  <a:pt x="2174240" y="0"/>
                </a:cubicBezTo>
                <a:cubicBezTo>
                  <a:pt x="2316480" y="0"/>
                  <a:pt x="2418080" y="284480"/>
                  <a:pt x="2519680" y="5689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19" name="Oval 12"/>
          <p:cNvSpPr/>
          <p:nvPr/>
        </p:nvSpPr>
        <p:spPr>
          <a:xfrm>
            <a:off x="2482850" y="4895850"/>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0" name="Oval 13"/>
          <p:cNvSpPr/>
          <p:nvPr/>
        </p:nvSpPr>
        <p:spPr>
          <a:xfrm>
            <a:off x="2863850" y="4622800"/>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1" name="Oval 14"/>
          <p:cNvSpPr/>
          <p:nvPr/>
        </p:nvSpPr>
        <p:spPr>
          <a:xfrm>
            <a:off x="2482850" y="4889500"/>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2" name="Oval 15"/>
          <p:cNvSpPr/>
          <p:nvPr/>
        </p:nvSpPr>
        <p:spPr>
          <a:xfrm>
            <a:off x="3155950" y="4140200"/>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3" name="Oval 16"/>
          <p:cNvSpPr/>
          <p:nvPr/>
        </p:nvSpPr>
        <p:spPr>
          <a:xfrm>
            <a:off x="3333750" y="3613150"/>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4" name="Oval 17"/>
          <p:cNvSpPr/>
          <p:nvPr/>
        </p:nvSpPr>
        <p:spPr>
          <a:xfrm>
            <a:off x="3492500" y="3155950"/>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5" name="Oval 18"/>
          <p:cNvSpPr/>
          <p:nvPr/>
        </p:nvSpPr>
        <p:spPr>
          <a:xfrm>
            <a:off x="3733800" y="2717800"/>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6" name="Oval 19"/>
          <p:cNvSpPr/>
          <p:nvPr/>
        </p:nvSpPr>
        <p:spPr>
          <a:xfrm>
            <a:off x="4022725" y="3200400"/>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7" name="Oval 20"/>
          <p:cNvSpPr/>
          <p:nvPr/>
        </p:nvSpPr>
        <p:spPr>
          <a:xfrm>
            <a:off x="4533900" y="2633345"/>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8" name="Oval 21"/>
          <p:cNvSpPr/>
          <p:nvPr/>
        </p:nvSpPr>
        <p:spPr>
          <a:xfrm>
            <a:off x="4866640" y="3143250"/>
            <a:ext cx="57150" cy="57150"/>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729" name="TextBox 22"/>
          <p:cNvSpPr txBox="1"/>
          <p:nvPr/>
        </p:nvSpPr>
        <p:spPr>
          <a:xfrm>
            <a:off x="5396230" y="2802493"/>
            <a:ext cx="2580640" cy="454279"/>
          </a:xfrm>
          <a:prstGeom prst="rect"/>
          <a:noFill/>
        </p:spPr>
        <p:txBody>
          <a:bodyPr rtlCol="0" wrap="square">
            <a:spAutoFit/>
          </a:bodyPr>
          <a:p>
            <a:r>
              <a:rPr dirty="0" lang="en-GB" smtClean="0"/>
              <a:t>*   Sales (Y)</a:t>
            </a:r>
            <a:endParaRPr dirty="0" lang="en-GB"/>
          </a:p>
        </p:txBody>
      </p:sp>
      <p:sp>
        <p:nvSpPr>
          <p:cNvPr id="1048730" name="TextBox 23"/>
          <p:cNvSpPr txBox="1"/>
          <p:nvPr/>
        </p:nvSpPr>
        <p:spPr>
          <a:xfrm>
            <a:off x="5360035" y="3330932"/>
            <a:ext cx="1923634" cy="771778"/>
          </a:xfrm>
          <a:prstGeom prst="rect"/>
          <a:noFill/>
        </p:spPr>
        <p:txBody>
          <a:bodyPr rtlCol="0" wrap="square">
            <a:spAutoFit/>
          </a:bodyPr>
          <a:p>
            <a:r>
              <a:rPr dirty="0" lang="en-GB" smtClean="0"/>
              <a:t>-    Linear Sales (Y)</a:t>
            </a:r>
            <a:endParaRPr dirty="0" lang="en-GB"/>
          </a:p>
        </p:txBody>
      </p:sp>
      <p:cxnSp>
        <p:nvCxnSpPr>
          <p:cNvPr id="3145762" name="Straight Connector 25"/>
          <p:cNvCxnSpPr>
            <a:cxnSpLocks/>
            <a:stCxn id="1048718" idx="0"/>
          </p:cNvCxnSpPr>
          <p:nvPr/>
        </p:nvCxnSpPr>
        <p:spPr>
          <a:xfrm flipV="1">
            <a:off x="2397760" y="2438400"/>
            <a:ext cx="2468880" cy="254000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731" name="Title 1"/>
          <p:cNvSpPr>
            <a:spLocks noGrp="1"/>
          </p:cNvSpPr>
          <p:nvPr>
            <p:ph type="title"/>
          </p:nvPr>
        </p:nvSpPr>
        <p:spPr/>
        <p:txBody>
          <a:bodyPr/>
          <a:p>
            <a:r>
              <a:rPr dirty="0" lang="en-GB" smtClean="0"/>
              <a:t>Forecasting cont’d	</a:t>
            </a:r>
            <a:endParaRPr dirty="0" lang="en-GB"/>
          </a:p>
        </p:txBody>
      </p:sp>
      <p:sp>
        <p:nvSpPr>
          <p:cNvPr id="1048732" name="Content Placeholder 2"/>
          <p:cNvSpPr>
            <a:spLocks noGrp="1"/>
          </p:cNvSpPr>
          <p:nvPr>
            <p:ph idx="1"/>
          </p:nvPr>
        </p:nvSpPr>
        <p:spPr>
          <a:xfrm>
            <a:off x="838200" y="1825624"/>
            <a:ext cx="10515600" cy="5032376"/>
          </a:xfrm>
        </p:spPr>
        <p:txBody>
          <a:bodyPr numCol="2">
            <a:normAutofit fontScale="53571" lnSpcReduction="20000"/>
          </a:bodyPr>
          <a:p>
            <a:pPr indent="0" marL="0">
              <a:buNone/>
            </a:pPr>
            <a:r>
              <a:rPr b="1" dirty="0" lang="en-GB" smtClean="0"/>
              <a:t>Stationary series</a:t>
            </a:r>
          </a:p>
          <a:p>
            <a:r>
              <a:rPr dirty="0" lang="en-GB" smtClean="0"/>
              <a:t>Naïve method</a:t>
            </a:r>
          </a:p>
          <a:p>
            <a:r>
              <a:rPr dirty="0" lang="en-GB" smtClean="0"/>
              <a:t>Simple average method</a:t>
            </a:r>
          </a:p>
          <a:p>
            <a:r>
              <a:rPr dirty="0" lang="en-GB" smtClean="0"/>
              <a:t>Moving average method</a:t>
            </a:r>
          </a:p>
          <a:p>
            <a:r>
              <a:rPr dirty="0" lang="en-GB" smtClean="0"/>
              <a:t>Autoregressive moving average</a:t>
            </a:r>
          </a:p>
          <a:p>
            <a:r>
              <a:rPr dirty="0" lang="en-GB" smtClean="0"/>
              <a:t>Box Jenkins method</a:t>
            </a:r>
          </a:p>
          <a:p>
            <a:pPr indent="0" marL="0">
              <a:buNone/>
            </a:pPr>
            <a:r>
              <a:rPr b="1" dirty="0" lang="en-GB" smtClean="0"/>
              <a:t>Forecasting trend series</a:t>
            </a:r>
          </a:p>
          <a:p>
            <a:r>
              <a:rPr dirty="0" lang="en-GB" smtClean="0"/>
              <a:t>Moving average</a:t>
            </a:r>
          </a:p>
          <a:p>
            <a:r>
              <a:rPr dirty="0" lang="en-GB" smtClean="0"/>
              <a:t>Simple regression</a:t>
            </a:r>
          </a:p>
          <a:p>
            <a:r>
              <a:rPr dirty="0" lang="en-GB" smtClean="0"/>
              <a:t>Growth curves</a:t>
            </a:r>
          </a:p>
          <a:p>
            <a:r>
              <a:rPr dirty="0" lang="en-GB" smtClean="0"/>
              <a:t>Exponential models</a:t>
            </a:r>
          </a:p>
          <a:p>
            <a:r>
              <a:rPr dirty="0" lang="en-GB" smtClean="0"/>
              <a:t>Autoregressive integrated moving average (ARIMA) models</a:t>
            </a:r>
          </a:p>
          <a:p>
            <a:r>
              <a:rPr dirty="0" lang="en-GB" smtClean="0"/>
              <a:t>Box Jenkins method</a:t>
            </a:r>
          </a:p>
          <a:p>
            <a:pPr indent="0" marL="0">
              <a:buNone/>
            </a:pPr>
            <a:r>
              <a:rPr b="1" dirty="0" lang="en-GB" smtClean="0"/>
              <a:t>Seasonal series</a:t>
            </a:r>
          </a:p>
          <a:p>
            <a:r>
              <a:rPr dirty="0" lang="en-GB" smtClean="0"/>
              <a:t>Exponential smoothing </a:t>
            </a:r>
          </a:p>
          <a:p>
            <a:r>
              <a:rPr dirty="0" lang="en-GB" smtClean="0"/>
              <a:t>Multiple regression</a:t>
            </a:r>
          </a:p>
          <a:p>
            <a:r>
              <a:rPr dirty="0" lang="en-GB" err="1" smtClean="0"/>
              <a:t>Arima</a:t>
            </a:r>
            <a:endParaRPr dirty="0" lang="en-GB" smtClean="0"/>
          </a:p>
          <a:p>
            <a:pPr indent="0" marL="0">
              <a:buNone/>
            </a:pPr>
            <a:r>
              <a:rPr b="1" dirty="0" lang="en-GB" smtClean="0"/>
              <a:t>Cyclical Series</a:t>
            </a:r>
          </a:p>
          <a:p>
            <a:r>
              <a:rPr dirty="0" lang="en-GB" smtClean="0"/>
              <a:t>Econometric models</a:t>
            </a:r>
          </a:p>
          <a:p>
            <a:r>
              <a:rPr dirty="0" lang="en-GB" smtClean="0"/>
              <a:t>Multiple regression</a:t>
            </a:r>
          </a:p>
          <a:p>
            <a:r>
              <a:rPr dirty="0" lang="en-GB" err="1" smtClean="0"/>
              <a:t>Arima</a:t>
            </a:r>
            <a:endParaRPr dirty="0" lang="en-GB" smtClean="0"/>
          </a:p>
          <a:p>
            <a:endParaRPr dirty="0" lang="en-GB"/>
          </a:p>
        </p:txBody>
      </p:sp>
    </p:spTree>
  </p:cSld>
  <p:clrMapOvr>
    <a:masterClrMapping/>
  </p:clrMapOvr>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733" name="Title 1"/>
          <p:cNvSpPr>
            <a:spLocks noGrp="1"/>
          </p:cNvSpPr>
          <p:nvPr>
            <p:ph type="title"/>
          </p:nvPr>
        </p:nvSpPr>
        <p:spPr/>
        <p:txBody>
          <a:bodyPr/>
          <a:p>
            <a:r>
              <a:rPr dirty="0" lang="en-GB" smtClean="0"/>
              <a:t>Forecasting cont’d</a:t>
            </a:r>
            <a:endParaRPr dirty="0" lang="en-GB"/>
          </a:p>
        </p:txBody>
      </p:sp>
      <p:sp>
        <p:nvSpPr>
          <p:cNvPr id="1048734" name="Content Placeholder 2"/>
          <p:cNvSpPr>
            <a:spLocks noGrp="1"/>
          </p:cNvSpPr>
          <p:nvPr>
            <p:ph idx="1"/>
          </p:nvPr>
        </p:nvSpPr>
        <p:spPr/>
        <p:txBody>
          <a:bodyPr/>
          <a:p>
            <a:pPr indent="0" marL="0">
              <a:buNone/>
            </a:pPr>
            <a:r>
              <a:rPr dirty="0" lang="en-GB" smtClean="0"/>
              <a:t>Other survey methods are:</a:t>
            </a:r>
          </a:p>
          <a:p>
            <a:r>
              <a:rPr dirty="0" lang="en-GB" smtClean="0"/>
              <a:t>Complete enumeration method</a:t>
            </a:r>
          </a:p>
          <a:p>
            <a:r>
              <a:rPr dirty="0" lang="en-GB" smtClean="0"/>
              <a:t>Sample survey method</a:t>
            </a:r>
          </a:p>
          <a:p>
            <a:r>
              <a:rPr dirty="0" lang="en-GB" smtClean="0"/>
              <a:t>Expert’s opinion</a:t>
            </a:r>
          </a:p>
          <a:p>
            <a:endParaRPr dirty="0" lang="en-GB" smtClean="0"/>
          </a:p>
          <a:p>
            <a:endParaRPr dirty="0" lang="en-GB"/>
          </a:p>
        </p:txBody>
      </p:sp>
    </p:spTree>
  </p:cSld>
  <p:clrMapOvr>
    <a:masterClrMapping/>
  </p:clrMapOvr>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735" name="Title 1"/>
          <p:cNvSpPr>
            <a:spLocks noGrp="1"/>
          </p:cNvSpPr>
          <p:nvPr>
            <p:ph type="title"/>
          </p:nvPr>
        </p:nvSpPr>
        <p:spPr/>
        <p:txBody>
          <a:bodyPr/>
          <a:p>
            <a:r>
              <a:rPr dirty="0" lang="en-GB" smtClean="0"/>
              <a:t>Location and Localization of Industries	</a:t>
            </a:r>
            <a:endParaRPr dirty="0" lang="en-GB"/>
          </a:p>
        </p:txBody>
      </p:sp>
      <p:sp>
        <p:nvSpPr>
          <p:cNvPr id="1048736" name="Content Placeholder 2"/>
          <p:cNvSpPr>
            <a:spLocks noGrp="1"/>
          </p:cNvSpPr>
          <p:nvPr>
            <p:ph idx="1"/>
          </p:nvPr>
        </p:nvSpPr>
        <p:spPr>
          <a:xfrm>
            <a:off x="838200" y="1825624"/>
            <a:ext cx="10515600" cy="4737735"/>
          </a:xfrm>
        </p:spPr>
        <p:txBody>
          <a:bodyPr>
            <a:normAutofit fontScale="96429" lnSpcReduction="20000"/>
          </a:bodyPr>
          <a:p>
            <a:pPr algn="just" indent="0" marL="0">
              <a:buNone/>
            </a:pPr>
            <a:r>
              <a:rPr dirty="0" lang="en-GB" smtClean="0"/>
              <a:t>Location refers to the physical location of a company while localization refers to the efforts of companies to </a:t>
            </a:r>
            <a:r>
              <a:rPr dirty="0" lang="en-GB" err="1" smtClean="0"/>
              <a:t>tilor</a:t>
            </a:r>
            <a:r>
              <a:rPr dirty="0" lang="en-GB" smtClean="0"/>
              <a:t> their products to certain region. It is the tendency for industries to be concentrated in regions that offer certain advantages</a:t>
            </a:r>
          </a:p>
          <a:p>
            <a:pPr indent="0" marL="0">
              <a:buNone/>
            </a:pPr>
            <a:r>
              <a:rPr b="1" dirty="0" lang="en-GB" smtClean="0"/>
              <a:t>Causes of Localization</a:t>
            </a:r>
          </a:p>
          <a:p>
            <a:r>
              <a:rPr dirty="0" lang="en-GB" smtClean="0"/>
              <a:t>Availability of power</a:t>
            </a:r>
          </a:p>
          <a:p>
            <a:r>
              <a:rPr dirty="0" lang="en-GB" err="1" smtClean="0"/>
              <a:t>Availablity</a:t>
            </a:r>
            <a:r>
              <a:rPr dirty="0" lang="en-GB" smtClean="0"/>
              <a:t> of raw material</a:t>
            </a:r>
          </a:p>
          <a:p>
            <a:r>
              <a:rPr dirty="0" lang="en-GB" smtClean="0"/>
              <a:t>Climate</a:t>
            </a:r>
          </a:p>
          <a:p>
            <a:r>
              <a:rPr dirty="0" lang="en-GB" smtClean="0"/>
              <a:t>Availability of skilled labour</a:t>
            </a:r>
          </a:p>
          <a:p>
            <a:r>
              <a:rPr dirty="0" lang="en-GB" smtClean="0"/>
              <a:t>Nearness to market</a:t>
            </a:r>
          </a:p>
          <a:p>
            <a:pPr indent="0" marL="0">
              <a:buNone/>
            </a:pPr>
            <a:endParaRPr dirty="0" lang="en-GB"/>
          </a:p>
        </p:txBody>
      </p:sp>
      <p:sp>
        <p:nvSpPr>
          <p:cNvPr id="1048737" name="TextBox 3"/>
          <p:cNvSpPr txBox="1"/>
          <p:nvPr/>
        </p:nvSpPr>
        <p:spPr>
          <a:xfrm>
            <a:off x="5323840" y="3542633"/>
            <a:ext cx="6029960" cy="1684782"/>
          </a:xfrm>
          <a:prstGeom prst="rect"/>
          <a:noFill/>
        </p:spPr>
        <p:txBody>
          <a:bodyPr rtlCol="0" wrap="square">
            <a:spAutoFit/>
          </a:bodyPr>
          <a:p>
            <a:pPr algn="just" indent="-457200" marL="457200">
              <a:buFont typeface="Arial" panose="020B0604020202020204" pitchFamily="34" charset="0"/>
              <a:buChar char="•"/>
            </a:pPr>
            <a:r>
              <a:rPr dirty="0" sz="2800" lang="en-GB" smtClean="0"/>
              <a:t>Availability of means of transportation and communication</a:t>
            </a:r>
            <a:endParaRPr dirty="0" sz="2800" lang="en-GB"/>
          </a:p>
        </p:txBody>
      </p:sp>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738" name="Title 1"/>
          <p:cNvSpPr>
            <a:spLocks noGrp="1"/>
          </p:cNvSpPr>
          <p:nvPr>
            <p:ph type="title"/>
          </p:nvPr>
        </p:nvSpPr>
        <p:spPr/>
        <p:txBody>
          <a:bodyPr/>
          <a:p>
            <a:r>
              <a:rPr dirty="0" lang="en-GB" smtClean="0"/>
              <a:t>Advantages of Localization</a:t>
            </a:r>
            <a:endParaRPr dirty="0" lang="en-GB"/>
          </a:p>
        </p:txBody>
      </p:sp>
      <p:sp>
        <p:nvSpPr>
          <p:cNvPr id="1048739" name="Content Placeholder 2"/>
          <p:cNvSpPr>
            <a:spLocks noGrp="1"/>
          </p:cNvSpPr>
          <p:nvPr>
            <p:ph idx="1"/>
          </p:nvPr>
        </p:nvSpPr>
        <p:spPr/>
        <p:txBody>
          <a:bodyPr/>
          <a:p>
            <a:r>
              <a:rPr dirty="0" lang="en-GB" smtClean="0"/>
              <a:t>Growth and development of skills</a:t>
            </a:r>
          </a:p>
          <a:p>
            <a:r>
              <a:rPr dirty="0" lang="en-GB" smtClean="0"/>
              <a:t>Growth of local market</a:t>
            </a:r>
          </a:p>
          <a:p>
            <a:r>
              <a:rPr dirty="0" lang="en-GB" smtClean="0"/>
              <a:t>Reputation and good will</a:t>
            </a:r>
          </a:p>
          <a:p>
            <a:r>
              <a:rPr dirty="0" lang="en-GB" smtClean="0"/>
              <a:t>Growth of subsidiary industries</a:t>
            </a:r>
          </a:p>
          <a:p>
            <a:r>
              <a:rPr dirty="0" lang="en-GB" smtClean="0"/>
              <a:t>Growth of supplementary and allied industries</a:t>
            </a:r>
            <a:endParaRPr dirty="0" lang="en-GB"/>
          </a:p>
        </p:txBody>
      </p:sp>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22" name="Title 1"/>
          <p:cNvSpPr>
            <a:spLocks noGrp="1"/>
          </p:cNvSpPr>
          <p:nvPr>
            <p:ph type="title"/>
          </p:nvPr>
        </p:nvSpPr>
        <p:spPr/>
        <p:txBody>
          <a:bodyPr/>
          <a:p>
            <a:r>
              <a:rPr dirty="0" lang="en-GB" smtClean="0"/>
              <a:t>Concept of Demand</a:t>
            </a:r>
            <a:endParaRPr dirty="0" lang="en-GB"/>
          </a:p>
        </p:txBody>
      </p:sp>
      <p:sp>
        <p:nvSpPr>
          <p:cNvPr id="1048623" name="Content Placeholder 2"/>
          <p:cNvSpPr>
            <a:spLocks noGrp="1"/>
          </p:cNvSpPr>
          <p:nvPr>
            <p:ph idx="1"/>
          </p:nvPr>
        </p:nvSpPr>
        <p:spPr>
          <a:xfrm>
            <a:off x="838200" y="1690688"/>
            <a:ext cx="10515600" cy="4351338"/>
          </a:xfrm>
        </p:spPr>
        <p:txBody>
          <a:bodyPr/>
          <a:p>
            <a:pPr algn="just"/>
            <a:r>
              <a:rPr dirty="0" lang="en-GB" smtClean="0"/>
              <a:t>Demand means the ability and willingness to buy a specific quantity of a commodity at a given price and at a particular time.</a:t>
            </a:r>
          </a:p>
          <a:p>
            <a:pPr algn="just"/>
            <a:r>
              <a:rPr dirty="0" lang="en-GB" smtClean="0"/>
              <a:t>Law of Demand states that the quantity of a commodity demanded in a given time period increases as price falls, other things being equal (Ceteris paribus)</a:t>
            </a:r>
          </a:p>
          <a:p>
            <a:pPr algn="just"/>
            <a:r>
              <a:rPr dirty="0" lang="en-GB" smtClean="0"/>
              <a:t>Demand Schedule: This is a table showing the quantity of goods that a consumer is willing and able to buy at a prevailing price in a given period of time.</a:t>
            </a:r>
            <a:endParaRPr dirty="0" lang="en-GB"/>
          </a:p>
        </p:txBody>
      </p:sp>
    </p:spTree>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06" name="Title 1"/>
          <p:cNvSpPr>
            <a:spLocks noGrp="1"/>
          </p:cNvSpPr>
          <p:nvPr>
            <p:ph type="title"/>
          </p:nvPr>
        </p:nvSpPr>
        <p:spPr/>
        <p:txBody>
          <a:bodyPr/>
          <a:p>
            <a:r>
              <a:rPr dirty="0" lang="en-GB" smtClean="0"/>
              <a:t>Concept of Demand Cont’d</a:t>
            </a:r>
            <a:endParaRPr dirty="0" lang="en-GB"/>
          </a:p>
        </p:txBody>
      </p:sp>
      <p:graphicFrame>
        <p:nvGraphicFramePr>
          <p:cNvPr id="4194304" name="Table 3"/>
          <p:cNvGraphicFramePr>
            <a:graphicFrameLocks noGrp="1"/>
          </p:cNvGraphicFramePr>
          <p:nvPr/>
        </p:nvGraphicFramePr>
        <p:xfrm>
          <a:off x="2253343" y="1690688"/>
          <a:ext cx="5257799" cy="4538254"/>
        </p:xfrm>
        <a:graphic>
          <a:graphicData uri="http://schemas.openxmlformats.org/drawingml/2006/table">
            <a:tbl>
              <a:tblPr firstRow="1" bandRow="1">
                <a:tableStyleId>{073A0DAA-6AF3-43AB-8588-CEC1D06C72B9}</a:tableStyleId>
              </a:tblPr>
              <a:tblGrid>
                <a:gridCol w="1770705"/>
                <a:gridCol w="3487094"/>
              </a:tblGrid>
              <a:tr h="911134">
                <a:tc>
                  <a:txBody>
                    <a:bodyPr/>
                    <a:p>
                      <a:pPr algn="ctr"/>
                      <a:r>
                        <a:rPr dirty="0" sz="2800" lang="en-GB" smtClean="0"/>
                        <a:t>Price</a:t>
                      </a:r>
                      <a:endParaRPr dirty="0" sz="2800" lang="en-GB"/>
                    </a:p>
                  </a:txBody>
                </a:tc>
                <a:tc>
                  <a:txBody>
                    <a:bodyPr/>
                    <a:p>
                      <a:pPr algn="ctr"/>
                      <a:r>
                        <a:rPr dirty="0" sz="2800" lang="en-GB" smtClean="0"/>
                        <a:t>Quantity</a:t>
                      </a:r>
                      <a:r>
                        <a:rPr baseline="0" dirty="0" sz="2800" lang="en-GB" smtClean="0"/>
                        <a:t> Demanded</a:t>
                      </a:r>
                      <a:endParaRPr dirty="0" sz="2800" lang="en-GB"/>
                    </a:p>
                  </a:txBody>
                </a:tc>
              </a:tr>
              <a:tr h="499654">
                <a:tc>
                  <a:txBody>
                    <a:bodyPr/>
                    <a:p>
                      <a:pPr algn="ctr"/>
                      <a:r>
                        <a:rPr dirty="0" sz="2800" lang="en-GB" smtClean="0"/>
                        <a:t>50</a:t>
                      </a:r>
                      <a:endParaRPr dirty="0" sz="2800" lang="en-GB"/>
                    </a:p>
                  </a:txBody>
                </a:tc>
                <a:tc>
                  <a:txBody>
                    <a:bodyPr/>
                    <a:p>
                      <a:pPr algn="ctr"/>
                      <a:r>
                        <a:rPr dirty="0" sz="2800" lang="en-GB" smtClean="0"/>
                        <a:t>1</a:t>
                      </a:r>
                      <a:endParaRPr dirty="0" sz="2800" lang="en-GB"/>
                    </a:p>
                  </a:txBody>
                </a:tc>
              </a:tr>
              <a:tr h="499654">
                <a:tc>
                  <a:txBody>
                    <a:bodyPr/>
                    <a:p>
                      <a:pPr algn="ctr"/>
                      <a:r>
                        <a:rPr dirty="0" sz="2800" lang="en-GB" smtClean="0"/>
                        <a:t>45</a:t>
                      </a:r>
                      <a:endParaRPr dirty="0" sz="2800" lang="en-GB"/>
                    </a:p>
                  </a:txBody>
                </a:tc>
                <a:tc>
                  <a:txBody>
                    <a:bodyPr/>
                    <a:p>
                      <a:pPr algn="ctr"/>
                      <a:r>
                        <a:rPr dirty="0" sz="2800" lang="en-GB" smtClean="0"/>
                        <a:t>2</a:t>
                      </a:r>
                      <a:endParaRPr dirty="0" sz="2800" lang="en-GB"/>
                    </a:p>
                  </a:txBody>
                </a:tc>
              </a:tr>
              <a:tr h="499654">
                <a:tc>
                  <a:txBody>
                    <a:bodyPr/>
                    <a:p>
                      <a:pPr algn="ctr"/>
                      <a:r>
                        <a:rPr dirty="0" sz="2800" lang="en-GB" smtClean="0"/>
                        <a:t>40</a:t>
                      </a:r>
                      <a:endParaRPr dirty="0" sz="2800" lang="en-GB"/>
                    </a:p>
                  </a:txBody>
                </a:tc>
                <a:tc>
                  <a:txBody>
                    <a:bodyPr/>
                    <a:p>
                      <a:pPr algn="ctr"/>
                      <a:r>
                        <a:rPr dirty="0" sz="2800" lang="en-GB" smtClean="0"/>
                        <a:t>3</a:t>
                      </a:r>
                      <a:endParaRPr dirty="0" sz="2800" lang="en-GB"/>
                    </a:p>
                  </a:txBody>
                </a:tc>
              </a:tr>
              <a:tr h="499654">
                <a:tc>
                  <a:txBody>
                    <a:bodyPr/>
                    <a:p>
                      <a:pPr algn="ctr"/>
                      <a:r>
                        <a:rPr dirty="0" sz="2800" lang="en-GB" smtClean="0"/>
                        <a:t>35</a:t>
                      </a:r>
                      <a:endParaRPr dirty="0" sz="2800" lang="en-GB"/>
                    </a:p>
                  </a:txBody>
                </a:tc>
                <a:tc>
                  <a:txBody>
                    <a:bodyPr/>
                    <a:p>
                      <a:pPr algn="ctr"/>
                      <a:r>
                        <a:rPr dirty="0" sz="2800" lang="en-GB" smtClean="0"/>
                        <a:t>4</a:t>
                      </a:r>
                      <a:endParaRPr dirty="0" sz="2800" lang="en-GB"/>
                    </a:p>
                  </a:txBody>
                </a:tc>
              </a:tr>
              <a:tr h="499654">
                <a:tc>
                  <a:txBody>
                    <a:bodyPr/>
                    <a:p>
                      <a:pPr algn="ctr"/>
                      <a:r>
                        <a:rPr dirty="0" sz="2800" lang="en-GB" smtClean="0"/>
                        <a:t>30</a:t>
                      </a:r>
                      <a:endParaRPr dirty="0" sz="2800" lang="en-GB"/>
                    </a:p>
                  </a:txBody>
                </a:tc>
                <a:tc>
                  <a:txBody>
                    <a:bodyPr/>
                    <a:p>
                      <a:pPr algn="ctr"/>
                      <a:r>
                        <a:rPr dirty="0" sz="2800" lang="en-GB" smtClean="0"/>
                        <a:t>7</a:t>
                      </a:r>
                      <a:endParaRPr dirty="0" sz="2800" lang="en-GB"/>
                    </a:p>
                  </a:txBody>
                </a:tc>
              </a:tr>
              <a:tr h="499654">
                <a:tc>
                  <a:txBody>
                    <a:bodyPr/>
                    <a:p>
                      <a:pPr algn="ctr"/>
                      <a:r>
                        <a:rPr dirty="0" sz="2800" lang="en-GB" smtClean="0"/>
                        <a:t>25</a:t>
                      </a:r>
                      <a:endParaRPr dirty="0" sz="2800" lang="en-GB"/>
                    </a:p>
                  </a:txBody>
                </a:tc>
                <a:tc>
                  <a:txBody>
                    <a:bodyPr/>
                    <a:p>
                      <a:pPr algn="ctr"/>
                      <a:r>
                        <a:rPr dirty="0" sz="2800" lang="en-GB" smtClean="0"/>
                        <a:t>12</a:t>
                      </a:r>
                      <a:endParaRPr dirty="0" sz="2800" lang="en-GB"/>
                    </a:p>
                  </a:txBody>
                </a:tc>
              </a:tr>
              <a:tr h="499654">
                <a:tc>
                  <a:txBody>
                    <a:bodyPr/>
                    <a:p>
                      <a:pPr algn="ctr"/>
                      <a:r>
                        <a:rPr dirty="0" sz="2800" lang="en-GB" smtClean="0"/>
                        <a:t>15</a:t>
                      </a:r>
                      <a:endParaRPr dirty="0" sz="2800" lang="en-GB"/>
                    </a:p>
                  </a:txBody>
                </a:tc>
                <a:tc>
                  <a:txBody>
                    <a:bodyPr/>
                    <a:p>
                      <a:pPr algn="ctr"/>
                      <a:r>
                        <a:rPr dirty="0" sz="2800" lang="en-GB" smtClean="0"/>
                        <a:t>15</a:t>
                      </a:r>
                      <a:endParaRPr dirty="0" sz="2800" lang="en-GB"/>
                    </a:p>
                  </a:txBody>
                </a:tc>
              </a:tr>
            </a:tbl>
          </a:graphicData>
        </a:graphic>
      </p:graphicFrame>
    </p:spTree>
  </p:cSld>
  <p:clrMapOvr>
    <a:masterClrMapping/>
  </p:clrMapOvr>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6" name="Title 1"/>
          <p:cNvSpPr>
            <a:spLocks noGrp="1"/>
          </p:cNvSpPr>
          <p:nvPr>
            <p:ph type="title"/>
          </p:nvPr>
        </p:nvSpPr>
        <p:spPr/>
        <p:txBody>
          <a:bodyPr/>
          <a:p>
            <a:r>
              <a:rPr dirty="0" lang="en-GB"/>
              <a:t>Concept of Demand Cont’d</a:t>
            </a:r>
            <a:endParaRPr dirty="0" lang="en-GB"/>
          </a:p>
        </p:txBody>
      </p:sp>
      <p:sp>
        <p:nvSpPr>
          <p:cNvPr id="1048587" name="Content Placeholder 2"/>
          <p:cNvSpPr>
            <a:spLocks noGrp="1"/>
          </p:cNvSpPr>
          <p:nvPr>
            <p:ph idx="1"/>
          </p:nvPr>
        </p:nvSpPr>
        <p:spPr>
          <a:xfrm>
            <a:off x="838200" y="1690688"/>
            <a:ext cx="10515600" cy="4351338"/>
          </a:xfrm>
        </p:spPr>
        <p:txBody>
          <a:bodyPr/>
          <a:p>
            <a:pPr algn="just"/>
            <a:r>
              <a:rPr b="1" dirty="0" lang="en-GB" smtClean="0"/>
              <a:t>Demand Curve: </a:t>
            </a:r>
            <a:r>
              <a:rPr dirty="0" lang="en-GB" smtClean="0"/>
              <a:t>It is a curve indicating the total quantity of a product that consumers are willing and able to purchase at the prevailing price level holding the price of related goods, income and other variables constant.</a:t>
            </a:r>
            <a:endParaRPr dirty="0" lang="en-GB"/>
          </a:p>
          <a:p>
            <a:pPr algn="just"/>
            <a:endParaRPr dirty="0" lang="en-GB"/>
          </a:p>
        </p:txBody>
      </p:sp>
      <p:cxnSp>
        <p:nvCxnSpPr>
          <p:cNvPr id="3145728" name="Straight Connector 4"/>
          <p:cNvCxnSpPr>
            <a:cxnSpLocks/>
          </p:cNvCxnSpPr>
          <p:nvPr/>
        </p:nvCxnSpPr>
        <p:spPr>
          <a:xfrm>
            <a:off x="2971800" y="3864429"/>
            <a:ext cx="0" cy="2079171"/>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29" name="Straight Connector 7"/>
          <p:cNvCxnSpPr>
            <a:cxnSpLocks/>
          </p:cNvCxnSpPr>
          <p:nvPr/>
        </p:nvCxnSpPr>
        <p:spPr>
          <a:xfrm>
            <a:off x="2971800" y="5954485"/>
            <a:ext cx="3167743"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0" name="Straight Connector 11"/>
          <p:cNvCxnSpPr>
            <a:cxnSpLocks/>
          </p:cNvCxnSpPr>
          <p:nvPr/>
        </p:nvCxnSpPr>
        <p:spPr>
          <a:xfrm>
            <a:off x="3363686" y="4180114"/>
            <a:ext cx="1872343" cy="1404257"/>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588" name="Oval 13"/>
          <p:cNvSpPr/>
          <p:nvPr/>
        </p:nvSpPr>
        <p:spPr>
          <a:xfrm>
            <a:off x="3420930" y="4211617"/>
            <a:ext cx="45719" cy="4571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589" name="Oval 14"/>
          <p:cNvSpPr/>
          <p:nvPr/>
        </p:nvSpPr>
        <p:spPr>
          <a:xfrm>
            <a:off x="3842267" y="4536138"/>
            <a:ext cx="45719" cy="4571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590" name="Oval 15"/>
          <p:cNvSpPr/>
          <p:nvPr/>
        </p:nvSpPr>
        <p:spPr>
          <a:xfrm>
            <a:off x="4234929" y="4826597"/>
            <a:ext cx="45719" cy="4571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591" name="Oval 16"/>
          <p:cNvSpPr/>
          <p:nvPr/>
        </p:nvSpPr>
        <p:spPr>
          <a:xfrm>
            <a:off x="4632959" y="5122429"/>
            <a:ext cx="45719" cy="4571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592" name="Oval 17"/>
          <p:cNvSpPr/>
          <p:nvPr/>
        </p:nvSpPr>
        <p:spPr>
          <a:xfrm>
            <a:off x="5068644" y="5455918"/>
            <a:ext cx="45719" cy="4571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GB"/>
          </a:p>
        </p:txBody>
      </p:sp>
      <p:sp>
        <p:nvSpPr>
          <p:cNvPr id="1048593" name="TextBox 18"/>
          <p:cNvSpPr txBox="1"/>
          <p:nvPr/>
        </p:nvSpPr>
        <p:spPr>
          <a:xfrm>
            <a:off x="4637951" y="4092574"/>
            <a:ext cx="2736284" cy="668782"/>
          </a:xfrm>
          <a:prstGeom prst="rect"/>
          <a:noFill/>
        </p:spPr>
        <p:txBody>
          <a:bodyPr rtlCol="0" wrap="square">
            <a:spAutoFit/>
          </a:bodyPr>
          <a:p>
            <a:r>
              <a:rPr dirty="0" sz="2800" lang="en-GB" smtClean="0"/>
              <a:t>Demand curve</a:t>
            </a:r>
            <a:endParaRPr dirty="0" sz="2800" lang="en-GB"/>
          </a:p>
        </p:txBody>
      </p:sp>
      <p:sp>
        <p:nvSpPr>
          <p:cNvPr id="1048594" name="TextBox 19"/>
          <p:cNvSpPr txBox="1"/>
          <p:nvPr/>
        </p:nvSpPr>
        <p:spPr>
          <a:xfrm>
            <a:off x="4028351" y="5954485"/>
            <a:ext cx="2736284" cy="367411"/>
          </a:xfrm>
          <a:prstGeom prst="rect"/>
          <a:noFill/>
        </p:spPr>
        <p:txBody>
          <a:bodyPr rtlCol="0" wrap="square">
            <a:spAutoFit/>
          </a:bodyPr>
          <a:p>
            <a:r>
              <a:rPr dirty="0" sz="1400" lang="en-GB" smtClean="0"/>
              <a:t>Quantity Demanded (x – axis)</a:t>
            </a:r>
            <a:endParaRPr dirty="0" sz="1400" lang="en-GB"/>
          </a:p>
        </p:txBody>
      </p:sp>
      <p:sp>
        <p:nvSpPr>
          <p:cNvPr id="1048595" name="TextBox 20"/>
          <p:cNvSpPr txBox="1"/>
          <p:nvPr/>
        </p:nvSpPr>
        <p:spPr>
          <a:xfrm rot="16200000">
            <a:off x="2121748" y="4116048"/>
            <a:ext cx="1335083" cy="367411"/>
          </a:xfrm>
          <a:prstGeom prst="rect"/>
          <a:noFill/>
        </p:spPr>
        <p:txBody>
          <a:bodyPr rtlCol="0" wrap="square">
            <a:spAutoFit/>
          </a:bodyPr>
          <a:p>
            <a:r>
              <a:rPr dirty="0" sz="1400" lang="en-GB" smtClean="0"/>
              <a:t>Price (Y – axis)</a:t>
            </a:r>
            <a:endParaRPr dirty="0" sz="1400" lang="en-GB"/>
          </a:p>
        </p:txBody>
      </p:sp>
    </p:spTree>
  </p:cSld>
  <p:clrMapOvr>
    <a:masterClrMapping/>
  </p:clrMapOvr>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596" name="Title 1"/>
          <p:cNvSpPr>
            <a:spLocks noGrp="1"/>
          </p:cNvSpPr>
          <p:nvPr>
            <p:ph type="title"/>
          </p:nvPr>
        </p:nvSpPr>
        <p:spPr/>
        <p:txBody>
          <a:bodyPr/>
          <a:p>
            <a:r>
              <a:rPr dirty="0" lang="en-GB" smtClean="0"/>
              <a:t>Shift in Demand</a:t>
            </a:r>
            <a:endParaRPr dirty="0" lang="en-GB"/>
          </a:p>
        </p:txBody>
      </p:sp>
      <p:sp>
        <p:nvSpPr>
          <p:cNvPr id="1048597" name="Content Placeholder 2"/>
          <p:cNvSpPr>
            <a:spLocks noGrp="1"/>
          </p:cNvSpPr>
          <p:nvPr>
            <p:ph idx="1"/>
          </p:nvPr>
        </p:nvSpPr>
        <p:spPr>
          <a:xfrm>
            <a:off x="838200" y="1455510"/>
            <a:ext cx="10515600" cy="4351338"/>
          </a:xfrm>
        </p:spPr>
        <p:txBody>
          <a:bodyPr/>
          <a:p>
            <a:pPr algn="just"/>
            <a:r>
              <a:rPr dirty="0" lang="en-GB" smtClean="0"/>
              <a:t>A shift in demand curve occurs when the determinants of demand change. When taste and preferences and income are altered, the basic relationship between price and quantity demanded changes (shifts). The shift in the entire demand curve upward and is called increase in demand because more of the commodity is demanded at that price. A downward shift is called decrease in demand.</a:t>
            </a:r>
            <a:endParaRPr dirty="0" lang="en-GB"/>
          </a:p>
        </p:txBody>
      </p:sp>
      <p:cxnSp>
        <p:nvCxnSpPr>
          <p:cNvPr id="3145731" name="Straight Connector 4"/>
          <p:cNvCxnSpPr>
            <a:cxnSpLocks/>
          </p:cNvCxnSpPr>
          <p:nvPr/>
        </p:nvCxnSpPr>
        <p:spPr>
          <a:xfrm>
            <a:off x="2460171" y="4180114"/>
            <a:ext cx="0" cy="2242457"/>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2" name="Straight Connector 6"/>
          <p:cNvCxnSpPr>
            <a:cxnSpLocks/>
          </p:cNvCxnSpPr>
          <p:nvPr/>
        </p:nvCxnSpPr>
        <p:spPr>
          <a:xfrm>
            <a:off x="2460171" y="6422571"/>
            <a:ext cx="2743200"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3" name="Straight Connector 8"/>
          <p:cNvCxnSpPr>
            <a:cxnSpLocks/>
          </p:cNvCxnSpPr>
          <p:nvPr/>
        </p:nvCxnSpPr>
        <p:spPr>
          <a:xfrm>
            <a:off x="2830286" y="4506686"/>
            <a:ext cx="1959428" cy="1300162"/>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4" name="Straight Connector 9"/>
          <p:cNvCxnSpPr>
            <a:cxnSpLocks/>
          </p:cNvCxnSpPr>
          <p:nvPr/>
        </p:nvCxnSpPr>
        <p:spPr>
          <a:xfrm>
            <a:off x="2634348" y="4920340"/>
            <a:ext cx="1959428" cy="1300162"/>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5" name="Straight Connector 10"/>
          <p:cNvCxnSpPr>
            <a:cxnSpLocks/>
          </p:cNvCxnSpPr>
          <p:nvPr/>
        </p:nvCxnSpPr>
        <p:spPr>
          <a:xfrm>
            <a:off x="3113322" y="4136577"/>
            <a:ext cx="1959428" cy="1300162"/>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6" name="Straight Arrow Connector 14"/>
          <p:cNvCxnSpPr>
            <a:cxnSpLocks/>
          </p:cNvCxnSpPr>
          <p:nvPr/>
        </p:nvCxnSpPr>
        <p:spPr>
          <a:xfrm flipV="1">
            <a:off x="3810000" y="4800600"/>
            <a:ext cx="179070" cy="24003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37" name="Straight Arrow Connector 16"/>
          <p:cNvCxnSpPr>
            <a:cxnSpLocks/>
          </p:cNvCxnSpPr>
          <p:nvPr/>
        </p:nvCxnSpPr>
        <p:spPr>
          <a:xfrm flipH="1">
            <a:off x="3509010" y="5202487"/>
            <a:ext cx="185062" cy="24102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598" name="TextBox 18"/>
          <p:cNvSpPr txBox="1"/>
          <p:nvPr/>
        </p:nvSpPr>
        <p:spPr>
          <a:xfrm>
            <a:off x="2775045" y="3944886"/>
            <a:ext cx="397329" cy="374776"/>
          </a:xfrm>
          <a:prstGeom prst="rect"/>
          <a:noFill/>
        </p:spPr>
        <p:txBody>
          <a:bodyPr rtlCol="0" wrap="square">
            <a:spAutoFit/>
          </a:bodyPr>
          <a:p>
            <a:r>
              <a:rPr dirty="0" sz="1200" lang="en-GB" smtClean="0"/>
              <a:t>D</a:t>
            </a:r>
            <a:r>
              <a:rPr baseline="-25000" dirty="0" sz="1200" lang="en-GB" smtClean="0"/>
              <a:t>1</a:t>
            </a:r>
            <a:endParaRPr baseline="-25000" dirty="0" sz="1200" lang="en-GB"/>
          </a:p>
        </p:txBody>
      </p:sp>
      <p:sp>
        <p:nvSpPr>
          <p:cNvPr id="1048599" name="TextBox 19"/>
          <p:cNvSpPr txBox="1"/>
          <p:nvPr/>
        </p:nvSpPr>
        <p:spPr>
          <a:xfrm>
            <a:off x="5048261" y="5379971"/>
            <a:ext cx="397329" cy="374776"/>
          </a:xfrm>
          <a:prstGeom prst="rect"/>
          <a:noFill/>
        </p:spPr>
        <p:txBody>
          <a:bodyPr rtlCol="0" wrap="square">
            <a:spAutoFit/>
          </a:bodyPr>
          <a:p>
            <a:r>
              <a:rPr dirty="0" sz="1200" lang="en-GB" smtClean="0"/>
              <a:t>D</a:t>
            </a:r>
            <a:r>
              <a:rPr baseline="-25000" dirty="0" sz="1200" lang="en-GB" smtClean="0"/>
              <a:t>1</a:t>
            </a:r>
            <a:endParaRPr baseline="-25000" dirty="0" sz="1200" lang="en-GB"/>
          </a:p>
        </p:txBody>
      </p:sp>
      <p:sp>
        <p:nvSpPr>
          <p:cNvPr id="1048600" name="TextBox 20"/>
          <p:cNvSpPr txBox="1"/>
          <p:nvPr/>
        </p:nvSpPr>
        <p:spPr>
          <a:xfrm>
            <a:off x="2607938" y="4252747"/>
            <a:ext cx="397329" cy="336676"/>
          </a:xfrm>
          <a:prstGeom prst="rect"/>
          <a:noFill/>
        </p:spPr>
        <p:txBody>
          <a:bodyPr rtlCol="0" wrap="square">
            <a:spAutoFit/>
          </a:bodyPr>
          <a:p>
            <a:r>
              <a:rPr dirty="0" sz="1200" lang="en-GB" smtClean="0"/>
              <a:t>D</a:t>
            </a:r>
            <a:endParaRPr baseline="-25000" dirty="0" sz="1200" lang="en-GB"/>
          </a:p>
        </p:txBody>
      </p:sp>
      <p:sp>
        <p:nvSpPr>
          <p:cNvPr id="1048601" name="TextBox 21"/>
          <p:cNvSpPr txBox="1"/>
          <p:nvPr/>
        </p:nvSpPr>
        <p:spPr>
          <a:xfrm>
            <a:off x="4789714" y="5713287"/>
            <a:ext cx="397329" cy="336676"/>
          </a:xfrm>
          <a:prstGeom prst="rect"/>
          <a:noFill/>
        </p:spPr>
        <p:txBody>
          <a:bodyPr rtlCol="0" wrap="square">
            <a:spAutoFit/>
          </a:bodyPr>
          <a:p>
            <a:r>
              <a:rPr dirty="0" sz="1200" lang="en-GB" smtClean="0"/>
              <a:t>D</a:t>
            </a:r>
            <a:endParaRPr baseline="-25000" dirty="0" sz="1200" lang="en-GB"/>
          </a:p>
        </p:txBody>
      </p:sp>
      <p:sp>
        <p:nvSpPr>
          <p:cNvPr id="1048602" name="TextBox 22"/>
          <p:cNvSpPr txBox="1"/>
          <p:nvPr/>
        </p:nvSpPr>
        <p:spPr>
          <a:xfrm>
            <a:off x="2483855" y="4645381"/>
            <a:ext cx="397329" cy="374777"/>
          </a:xfrm>
          <a:prstGeom prst="rect"/>
          <a:noFill/>
        </p:spPr>
        <p:txBody>
          <a:bodyPr rtlCol="0" wrap="square">
            <a:spAutoFit/>
          </a:bodyPr>
          <a:p>
            <a:r>
              <a:rPr dirty="0" sz="1200" lang="en-GB" smtClean="0"/>
              <a:t>D</a:t>
            </a:r>
            <a:r>
              <a:rPr baseline="-25000" dirty="0" sz="1200" lang="en-GB" smtClean="0"/>
              <a:t>o</a:t>
            </a:r>
            <a:endParaRPr baseline="-25000" dirty="0" sz="1200" lang="en-GB"/>
          </a:p>
        </p:txBody>
      </p:sp>
      <p:sp>
        <p:nvSpPr>
          <p:cNvPr id="1048603" name="TextBox 23"/>
          <p:cNvSpPr txBox="1"/>
          <p:nvPr/>
        </p:nvSpPr>
        <p:spPr>
          <a:xfrm>
            <a:off x="4593776" y="6058776"/>
            <a:ext cx="397329" cy="374776"/>
          </a:xfrm>
          <a:prstGeom prst="rect"/>
          <a:noFill/>
        </p:spPr>
        <p:txBody>
          <a:bodyPr rtlCol="0" wrap="square">
            <a:spAutoFit/>
          </a:bodyPr>
          <a:p>
            <a:r>
              <a:rPr dirty="0" sz="1200" lang="en-GB" smtClean="0"/>
              <a:t>D</a:t>
            </a:r>
            <a:r>
              <a:rPr baseline="-25000" dirty="0" sz="1200" lang="en-GB" smtClean="0"/>
              <a:t>o</a:t>
            </a:r>
            <a:endParaRPr baseline="-25000" dirty="0" sz="1200" lang="en-GB"/>
          </a:p>
        </p:txBody>
      </p:sp>
      <p:sp>
        <p:nvSpPr>
          <p:cNvPr id="1048604" name="TextBox 24"/>
          <p:cNvSpPr txBox="1"/>
          <p:nvPr/>
        </p:nvSpPr>
        <p:spPr>
          <a:xfrm>
            <a:off x="3694072" y="6460283"/>
            <a:ext cx="2147203" cy="367411"/>
          </a:xfrm>
          <a:prstGeom prst="rect"/>
          <a:noFill/>
        </p:spPr>
        <p:txBody>
          <a:bodyPr rtlCol="0" wrap="square">
            <a:spAutoFit/>
          </a:bodyPr>
          <a:p>
            <a:r>
              <a:rPr dirty="0" sz="1400" lang="en-GB" smtClean="0"/>
              <a:t>Quantity Demanded</a:t>
            </a:r>
            <a:endParaRPr baseline="-25000" dirty="0" sz="1200" lang="en-GB"/>
          </a:p>
        </p:txBody>
      </p:sp>
      <p:sp>
        <p:nvSpPr>
          <p:cNvPr id="1048605" name="TextBox 25"/>
          <p:cNvSpPr txBox="1"/>
          <p:nvPr/>
        </p:nvSpPr>
        <p:spPr>
          <a:xfrm rot="16200000">
            <a:off x="1954265" y="4944972"/>
            <a:ext cx="616124" cy="367409"/>
          </a:xfrm>
          <a:prstGeom prst="rect"/>
          <a:noFill/>
        </p:spPr>
        <p:txBody>
          <a:bodyPr rtlCol="0" wrap="square">
            <a:spAutoFit/>
          </a:bodyPr>
          <a:p>
            <a:r>
              <a:rPr dirty="0" sz="1400" lang="en-GB" smtClean="0"/>
              <a:t>Price</a:t>
            </a:r>
            <a:endParaRPr baseline="-25000" dirty="0" sz="1200" lang="en-GB"/>
          </a:p>
        </p:txBody>
      </p:sp>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07" name="Title 1"/>
          <p:cNvSpPr>
            <a:spLocks noGrp="1"/>
          </p:cNvSpPr>
          <p:nvPr>
            <p:ph type="title"/>
          </p:nvPr>
        </p:nvSpPr>
        <p:spPr/>
        <p:txBody>
          <a:bodyPr/>
          <a:p>
            <a:r>
              <a:rPr dirty="0" lang="en-GB" smtClean="0"/>
              <a:t>Shift in </a:t>
            </a:r>
            <a:r>
              <a:rPr dirty="0" lang="en-GB" smtClean="0"/>
              <a:t>Demand Cont’d</a:t>
            </a:r>
            <a:endParaRPr dirty="0" lang="en-GB"/>
          </a:p>
        </p:txBody>
      </p:sp>
      <p:sp>
        <p:nvSpPr>
          <p:cNvPr id="1048608" name="Content Placeholder 2"/>
          <p:cNvSpPr>
            <a:spLocks noGrp="1"/>
          </p:cNvSpPr>
          <p:nvPr>
            <p:ph idx="1"/>
          </p:nvPr>
        </p:nvSpPr>
        <p:spPr>
          <a:xfrm>
            <a:off x="838200" y="1455510"/>
            <a:ext cx="10515600" cy="4351338"/>
          </a:xfrm>
        </p:spPr>
        <p:txBody>
          <a:bodyPr/>
          <a:p>
            <a:pPr algn="just"/>
            <a:r>
              <a:rPr dirty="0" lang="en-GB" smtClean="0"/>
              <a:t>The movement along a demand curve can take place (extension and contraction) due to price rise or fall. When price falls, more of the commodity is purchased, there will be an extension of the demand curve and vice versa for contraction.</a:t>
            </a:r>
            <a:endParaRPr dirty="0" lang="en-GB"/>
          </a:p>
        </p:txBody>
      </p:sp>
      <p:cxnSp>
        <p:nvCxnSpPr>
          <p:cNvPr id="3145738" name="Straight Connector 4"/>
          <p:cNvCxnSpPr>
            <a:cxnSpLocks/>
          </p:cNvCxnSpPr>
          <p:nvPr/>
        </p:nvCxnSpPr>
        <p:spPr>
          <a:xfrm>
            <a:off x="2555174" y="3586348"/>
            <a:ext cx="0" cy="2242457"/>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9" name="Straight Connector 6"/>
          <p:cNvCxnSpPr>
            <a:cxnSpLocks/>
          </p:cNvCxnSpPr>
          <p:nvPr/>
        </p:nvCxnSpPr>
        <p:spPr>
          <a:xfrm>
            <a:off x="2555174" y="5828805"/>
            <a:ext cx="2743200"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0" name="Straight Connector 8"/>
          <p:cNvCxnSpPr>
            <a:cxnSpLocks/>
          </p:cNvCxnSpPr>
          <p:nvPr/>
        </p:nvCxnSpPr>
        <p:spPr>
          <a:xfrm>
            <a:off x="3076676" y="3553936"/>
            <a:ext cx="1786000" cy="1672932"/>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609" name="TextBox 20"/>
          <p:cNvSpPr txBox="1"/>
          <p:nvPr/>
        </p:nvSpPr>
        <p:spPr>
          <a:xfrm>
            <a:off x="2855970" y="3344338"/>
            <a:ext cx="397329" cy="336676"/>
          </a:xfrm>
          <a:prstGeom prst="rect"/>
          <a:noFill/>
        </p:spPr>
        <p:txBody>
          <a:bodyPr rtlCol="0" wrap="square">
            <a:spAutoFit/>
          </a:bodyPr>
          <a:p>
            <a:r>
              <a:rPr dirty="0" sz="1200" lang="en-GB" smtClean="0"/>
              <a:t>D</a:t>
            </a:r>
            <a:endParaRPr baseline="-25000" dirty="0" sz="1200" lang="en-GB"/>
          </a:p>
        </p:txBody>
      </p:sp>
      <p:sp>
        <p:nvSpPr>
          <p:cNvPr id="1048610" name="TextBox 21"/>
          <p:cNvSpPr txBox="1"/>
          <p:nvPr/>
        </p:nvSpPr>
        <p:spPr>
          <a:xfrm>
            <a:off x="4862676" y="5230016"/>
            <a:ext cx="397329" cy="336676"/>
          </a:xfrm>
          <a:prstGeom prst="rect"/>
          <a:noFill/>
        </p:spPr>
        <p:txBody>
          <a:bodyPr rtlCol="0" wrap="square">
            <a:spAutoFit/>
          </a:bodyPr>
          <a:p>
            <a:r>
              <a:rPr dirty="0" sz="1200" lang="en-GB" smtClean="0"/>
              <a:t>D</a:t>
            </a:r>
            <a:endParaRPr baseline="-25000" dirty="0" sz="1200" lang="en-GB"/>
          </a:p>
        </p:txBody>
      </p:sp>
      <p:sp>
        <p:nvSpPr>
          <p:cNvPr id="1048611" name="TextBox 24"/>
          <p:cNvSpPr txBox="1"/>
          <p:nvPr/>
        </p:nvSpPr>
        <p:spPr>
          <a:xfrm>
            <a:off x="3757552" y="6024548"/>
            <a:ext cx="2147203" cy="367411"/>
          </a:xfrm>
          <a:prstGeom prst="rect"/>
          <a:noFill/>
        </p:spPr>
        <p:txBody>
          <a:bodyPr rtlCol="0" wrap="square">
            <a:spAutoFit/>
          </a:bodyPr>
          <a:p>
            <a:r>
              <a:rPr dirty="0" sz="1400" lang="en-GB" smtClean="0"/>
              <a:t>Quantity Demanded</a:t>
            </a:r>
            <a:endParaRPr baseline="-25000" dirty="0" sz="1200" lang="en-GB"/>
          </a:p>
        </p:txBody>
      </p:sp>
      <p:sp>
        <p:nvSpPr>
          <p:cNvPr id="1048612" name="TextBox 25"/>
          <p:cNvSpPr txBox="1"/>
          <p:nvPr/>
        </p:nvSpPr>
        <p:spPr>
          <a:xfrm rot="16200000">
            <a:off x="1849783" y="4351204"/>
            <a:ext cx="616124" cy="367411"/>
          </a:xfrm>
          <a:prstGeom prst="rect"/>
          <a:noFill/>
        </p:spPr>
        <p:txBody>
          <a:bodyPr rtlCol="0" wrap="square">
            <a:spAutoFit/>
          </a:bodyPr>
          <a:p>
            <a:r>
              <a:rPr dirty="0" sz="1400" lang="en-GB" smtClean="0"/>
              <a:t>Price</a:t>
            </a:r>
            <a:endParaRPr baseline="-25000" dirty="0" sz="1200" lang="en-GB"/>
          </a:p>
        </p:txBody>
      </p:sp>
      <p:cxnSp>
        <p:nvCxnSpPr>
          <p:cNvPr id="3145741" name="Straight Arrow Connector 7"/>
          <p:cNvCxnSpPr>
            <a:cxnSpLocks/>
          </p:cNvCxnSpPr>
          <p:nvPr/>
        </p:nvCxnSpPr>
        <p:spPr>
          <a:xfrm>
            <a:off x="3991425" y="3904684"/>
            <a:ext cx="510639" cy="501434"/>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42" name="Straight Connector 15"/>
          <p:cNvCxnSpPr>
            <a:cxnSpLocks/>
          </p:cNvCxnSpPr>
          <p:nvPr/>
        </p:nvCxnSpPr>
        <p:spPr>
          <a:xfrm>
            <a:off x="3977246" y="4390402"/>
            <a:ext cx="0" cy="1438403"/>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3" name="Straight Connector 26"/>
          <p:cNvCxnSpPr>
            <a:cxnSpLocks/>
          </p:cNvCxnSpPr>
          <p:nvPr/>
        </p:nvCxnSpPr>
        <p:spPr>
          <a:xfrm>
            <a:off x="3515095" y="3976131"/>
            <a:ext cx="0" cy="1852674"/>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4" name="Straight Connector 28"/>
          <p:cNvCxnSpPr>
            <a:cxnSpLocks/>
          </p:cNvCxnSpPr>
          <p:nvPr/>
        </p:nvCxnSpPr>
        <p:spPr>
          <a:xfrm flipH="1">
            <a:off x="4439391" y="4842972"/>
            <a:ext cx="2655" cy="985833"/>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5" name="Straight Connector 33"/>
          <p:cNvCxnSpPr>
            <a:cxnSpLocks/>
          </p:cNvCxnSpPr>
          <p:nvPr/>
        </p:nvCxnSpPr>
        <p:spPr>
          <a:xfrm flipH="1">
            <a:off x="2555174" y="3976131"/>
            <a:ext cx="959921" cy="0"/>
          </a:xfrm>
          <a:prstGeom prst="line"/>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45746" name="Straight Connector 35"/>
          <p:cNvCxnSpPr>
            <a:cxnSpLocks/>
          </p:cNvCxnSpPr>
          <p:nvPr/>
        </p:nvCxnSpPr>
        <p:spPr>
          <a:xfrm flipH="1">
            <a:off x="2555174" y="4390402"/>
            <a:ext cx="1422072"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7" name="Straight Connector 37"/>
          <p:cNvCxnSpPr>
            <a:cxnSpLocks/>
          </p:cNvCxnSpPr>
          <p:nvPr/>
        </p:nvCxnSpPr>
        <p:spPr>
          <a:xfrm flipH="1">
            <a:off x="2555174" y="4842972"/>
            <a:ext cx="1884217"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613" name="TextBox 38"/>
          <p:cNvSpPr txBox="1"/>
          <p:nvPr/>
        </p:nvSpPr>
        <p:spPr>
          <a:xfrm>
            <a:off x="3840026" y="5811191"/>
            <a:ext cx="259299" cy="336677"/>
          </a:xfrm>
          <a:prstGeom prst="rect"/>
          <a:noFill/>
        </p:spPr>
        <p:txBody>
          <a:bodyPr rtlCol="0" wrap="square">
            <a:spAutoFit/>
          </a:bodyPr>
          <a:p>
            <a:r>
              <a:rPr dirty="0" sz="1200" lang="en-GB" smtClean="0"/>
              <a:t>Q</a:t>
            </a:r>
            <a:endParaRPr baseline="-25000" dirty="0" sz="1200" lang="en-GB"/>
          </a:p>
        </p:txBody>
      </p:sp>
      <p:sp>
        <p:nvSpPr>
          <p:cNvPr id="1048614" name="TextBox 39"/>
          <p:cNvSpPr txBox="1"/>
          <p:nvPr/>
        </p:nvSpPr>
        <p:spPr>
          <a:xfrm>
            <a:off x="4308129" y="5811189"/>
            <a:ext cx="418250" cy="374777"/>
          </a:xfrm>
          <a:prstGeom prst="rect"/>
          <a:noFill/>
        </p:spPr>
        <p:txBody>
          <a:bodyPr rtlCol="0" wrap="square">
            <a:spAutoFit/>
          </a:bodyPr>
          <a:p>
            <a:r>
              <a:rPr dirty="0" sz="1200" lang="en-GB" smtClean="0"/>
              <a:t>Q</a:t>
            </a:r>
            <a:r>
              <a:rPr baseline="-25000" dirty="0" sz="1200" lang="en-GB" smtClean="0"/>
              <a:t>O</a:t>
            </a:r>
            <a:endParaRPr baseline="-25000" dirty="0" sz="1200" lang="en-GB"/>
          </a:p>
        </p:txBody>
      </p:sp>
      <p:sp>
        <p:nvSpPr>
          <p:cNvPr id="1048615" name="TextBox 40"/>
          <p:cNvSpPr txBox="1"/>
          <p:nvPr/>
        </p:nvSpPr>
        <p:spPr>
          <a:xfrm>
            <a:off x="3364345" y="5807510"/>
            <a:ext cx="418250" cy="374777"/>
          </a:xfrm>
          <a:prstGeom prst="rect"/>
          <a:noFill/>
        </p:spPr>
        <p:txBody>
          <a:bodyPr rtlCol="0" wrap="square">
            <a:spAutoFit/>
          </a:bodyPr>
          <a:p>
            <a:r>
              <a:rPr dirty="0" sz="1200" lang="en-GB" smtClean="0"/>
              <a:t>Q</a:t>
            </a:r>
            <a:r>
              <a:rPr baseline="-25000" dirty="0" sz="1200" lang="en-GB"/>
              <a:t>1</a:t>
            </a:r>
          </a:p>
        </p:txBody>
      </p:sp>
      <p:sp>
        <p:nvSpPr>
          <p:cNvPr id="1048616" name="TextBox 41"/>
          <p:cNvSpPr txBox="1"/>
          <p:nvPr/>
        </p:nvSpPr>
        <p:spPr>
          <a:xfrm>
            <a:off x="2279436" y="4268085"/>
            <a:ext cx="372886" cy="336677"/>
          </a:xfrm>
          <a:prstGeom prst="rect"/>
          <a:noFill/>
        </p:spPr>
        <p:txBody>
          <a:bodyPr rtlCol="0" wrap="square">
            <a:spAutoFit/>
          </a:bodyPr>
          <a:p>
            <a:r>
              <a:rPr dirty="0" sz="1200" lang="en-GB" smtClean="0"/>
              <a:t>P</a:t>
            </a:r>
            <a:endParaRPr baseline="-25000" dirty="0" sz="1200" lang="en-GB"/>
          </a:p>
        </p:txBody>
      </p:sp>
      <p:sp>
        <p:nvSpPr>
          <p:cNvPr id="1048617" name="TextBox 42"/>
          <p:cNvSpPr txBox="1"/>
          <p:nvPr/>
        </p:nvSpPr>
        <p:spPr>
          <a:xfrm>
            <a:off x="2276934" y="3820834"/>
            <a:ext cx="418250" cy="374777"/>
          </a:xfrm>
          <a:prstGeom prst="rect"/>
          <a:noFill/>
        </p:spPr>
        <p:txBody>
          <a:bodyPr rtlCol="0" wrap="square">
            <a:spAutoFit/>
          </a:bodyPr>
          <a:p>
            <a:r>
              <a:rPr dirty="0" sz="1200" lang="en-GB"/>
              <a:t>P</a:t>
            </a:r>
            <a:r>
              <a:rPr baseline="-25000" dirty="0" sz="1200" lang="en-GB" smtClean="0"/>
              <a:t>1</a:t>
            </a:r>
            <a:endParaRPr baseline="-25000" dirty="0" sz="1200" lang="en-GB"/>
          </a:p>
        </p:txBody>
      </p:sp>
      <p:sp>
        <p:nvSpPr>
          <p:cNvPr id="1048618" name="TextBox 43"/>
          <p:cNvSpPr txBox="1"/>
          <p:nvPr/>
        </p:nvSpPr>
        <p:spPr>
          <a:xfrm>
            <a:off x="2271509" y="4674098"/>
            <a:ext cx="418250" cy="374777"/>
          </a:xfrm>
          <a:prstGeom prst="rect"/>
          <a:noFill/>
        </p:spPr>
        <p:txBody>
          <a:bodyPr rtlCol="0" wrap="square">
            <a:spAutoFit/>
          </a:bodyPr>
          <a:p>
            <a:r>
              <a:rPr dirty="0" sz="1200" lang="en-GB" smtClean="0"/>
              <a:t>P</a:t>
            </a:r>
            <a:r>
              <a:rPr baseline="-25000" dirty="0" sz="1200" lang="en-GB"/>
              <a:t>O</a:t>
            </a:r>
          </a:p>
        </p:txBody>
      </p:sp>
      <p:sp>
        <p:nvSpPr>
          <p:cNvPr id="1048619" name="TextBox 44"/>
          <p:cNvSpPr txBox="1"/>
          <p:nvPr/>
        </p:nvSpPr>
        <p:spPr>
          <a:xfrm>
            <a:off x="4002443" y="4239838"/>
            <a:ext cx="372886" cy="336677"/>
          </a:xfrm>
          <a:prstGeom prst="rect"/>
          <a:noFill/>
        </p:spPr>
        <p:txBody>
          <a:bodyPr rtlCol="0" wrap="square">
            <a:spAutoFit/>
          </a:bodyPr>
          <a:p>
            <a:r>
              <a:rPr dirty="0" sz="1200" lang="en-GB"/>
              <a:t>b</a:t>
            </a:r>
            <a:endParaRPr baseline="-25000" dirty="0" sz="1200" lang="en-GB"/>
          </a:p>
        </p:txBody>
      </p:sp>
      <p:sp>
        <p:nvSpPr>
          <p:cNvPr id="1048620" name="TextBox 45"/>
          <p:cNvSpPr txBox="1"/>
          <p:nvPr/>
        </p:nvSpPr>
        <p:spPr>
          <a:xfrm>
            <a:off x="3546942" y="3819090"/>
            <a:ext cx="372886" cy="336677"/>
          </a:xfrm>
          <a:prstGeom prst="rect"/>
          <a:noFill/>
        </p:spPr>
        <p:txBody>
          <a:bodyPr rtlCol="0" wrap="square">
            <a:spAutoFit/>
          </a:bodyPr>
          <a:p>
            <a:r>
              <a:rPr dirty="0" sz="1200" lang="en-GB" smtClean="0"/>
              <a:t>a</a:t>
            </a:r>
            <a:endParaRPr baseline="-25000" dirty="0" sz="1200" lang="en-GB"/>
          </a:p>
        </p:txBody>
      </p:sp>
      <p:sp>
        <p:nvSpPr>
          <p:cNvPr id="1048621" name="TextBox 46"/>
          <p:cNvSpPr txBox="1"/>
          <p:nvPr/>
        </p:nvSpPr>
        <p:spPr>
          <a:xfrm>
            <a:off x="4439391" y="4637217"/>
            <a:ext cx="372886" cy="336677"/>
          </a:xfrm>
          <a:prstGeom prst="rect"/>
          <a:noFill/>
        </p:spPr>
        <p:txBody>
          <a:bodyPr rtlCol="0" wrap="square">
            <a:spAutoFit/>
          </a:bodyPr>
          <a:p>
            <a:r>
              <a:rPr dirty="0" sz="1200" lang="en-GB" smtClean="0"/>
              <a:t>c</a:t>
            </a:r>
            <a:endParaRPr baseline="-25000" dirty="0" sz="1200" lang="en-GB"/>
          </a:p>
        </p:txBody>
      </p:sp>
    </p:spTree>
  </p:cSld>
  <p:clrMapOvr>
    <a:masterClrMapping/>
  </p:clrMapOvr>
  <p:timing/>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title>CVE 511</dc:title>
  <dc:creator>pro_marketer04</dc:creator>
  <cp:lastModifiedBy>pro_marketer04</cp:lastModifiedBy>
  <dcterms:created xsi:type="dcterms:W3CDTF">2018-11-06T05:39:35Z</dcterms:created>
  <dcterms:modified xsi:type="dcterms:W3CDTF">2018-12-08T08:39:13Z</dcterms:modified>
</cp:coreProperties>
</file>